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handoutMasterIdLst>
    <p:handoutMasterId r:id="rId38"/>
  </p:handoutMasterIdLst>
  <p:sldIdLst>
    <p:sldId id="559" r:id="rId5"/>
    <p:sldId id="2147478327" r:id="rId6"/>
    <p:sldId id="2147478328" r:id="rId7"/>
    <p:sldId id="2147478309" r:id="rId8"/>
    <p:sldId id="2147478221" r:id="rId9"/>
    <p:sldId id="2147477440" r:id="rId10"/>
    <p:sldId id="2147478280" r:id="rId11"/>
    <p:sldId id="2147478277" r:id="rId12"/>
    <p:sldId id="2147478287" r:id="rId13"/>
    <p:sldId id="2147478276" r:id="rId14"/>
    <p:sldId id="2147478317" r:id="rId15"/>
    <p:sldId id="2147478284" r:id="rId16"/>
    <p:sldId id="2147478272" r:id="rId17"/>
    <p:sldId id="2147478312" r:id="rId18"/>
    <p:sldId id="2147478313" r:id="rId19"/>
    <p:sldId id="2147478314" r:id="rId20"/>
    <p:sldId id="2147478289" r:id="rId21"/>
    <p:sldId id="2147478296" r:id="rId22"/>
    <p:sldId id="2147478316" r:id="rId23"/>
    <p:sldId id="2147478321" r:id="rId24"/>
    <p:sldId id="2147478322" r:id="rId25"/>
    <p:sldId id="2147478323" r:id="rId26"/>
    <p:sldId id="2147478324" r:id="rId27"/>
    <p:sldId id="2147478325" r:id="rId28"/>
    <p:sldId id="2147478326" r:id="rId29"/>
    <p:sldId id="2147478232" r:id="rId30"/>
    <p:sldId id="2147478233" r:id="rId31"/>
    <p:sldId id="2147478142" r:id="rId32"/>
    <p:sldId id="2147478310" r:id="rId33"/>
    <p:sldId id="2147478311" r:id="rId34"/>
    <p:sldId id="2147478308" r:id="rId35"/>
    <p:sldId id="214747832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Overview" id="{A04E357F-2F72-4D6E-97D8-F74942D31564}">
          <p14:sldIdLst/>
        </p14:section>
        <p14:section name="Front Story" id="{EE5B11C6-D0DE-4A26-B28B-5CB79981B421}">
          <p14:sldIdLst>
            <p14:sldId id="559"/>
            <p14:sldId id="2147478327"/>
          </p14:sldIdLst>
        </p14:section>
        <p14:section name="Intro to GenAI" id="{447B306A-786F-2746-8F52-E8ABBB28990E}">
          <p14:sldIdLst>
            <p14:sldId id="2147478328"/>
            <p14:sldId id="2147478309"/>
            <p14:sldId id="2147478221"/>
            <p14:sldId id="2147477440"/>
            <p14:sldId id="2147478280"/>
            <p14:sldId id="2147478277"/>
            <p14:sldId id="2147478287"/>
            <p14:sldId id="2147478276"/>
            <p14:sldId id="2147478317"/>
            <p14:sldId id="2147478284"/>
            <p14:sldId id="2147478272"/>
            <p14:sldId id="2147478312"/>
            <p14:sldId id="2147478313"/>
            <p14:sldId id="2147478314"/>
            <p14:sldId id="2147478289"/>
            <p14:sldId id="2147478296"/>
            <p14:sldId id="2147478316"/>
            <p14:sldId id="2147478321"/>
            <p14:sldId id="2147478322"/>
            <p14:sldId id="2147478323"/>
            <p14:sldId id="2147478324"/>
            <p14:sldId id="2147478325"/>
            <p14:sldId id="2147478326"/>
          </p14:sldIdLst>
        </p14:section>
        <p14:section name="Call to action" id="{8301109D-711F-4526-9A53-EEC7DE9208E6}">
          <p14:sldIdLst>
            <p14:sldId id="2147478232"/>
            <p14:sldId id="2147478233"/>
            <p14:sldId id="2147478142"/>
            <p14:sldId id="2147478310"/>
            <p14:sldId id="2147478311"/>
            <p14:sldId id="2147478308"/>
            <p14:sldId id="2147478329"/>
          </p14:sldIdLst>
        </p14:section>
        <p14:section name="Default Section" id="{7E186038-33ED-2149-8EB5-8D7CD85F010E}">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F3E"/>
    <a:srgbClr val="111724"/>
    <a:srgbClr val="FFBB45"/>
    <a:srgbClr val="EEE8EB"/>
    <a:srgbClr val="C20000"/>
    <a:srgbClr val="42B4FF"/>
    <a:srgbClr val="0F1520"/>
    <a:srgbClr val="0B1018"/>
    <a:srgbClr val="0C1019"/>
    <a:srgbClr val="1119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0"/>
    <p:restoredTop sz="77486"/>
  </p:normalViewPr>
  <p:slideViewPr>
    <p:cSldViewPr snapToGrid="0" showGuides="1">
      <p:cViewPr varScale="1">
        <p:scale>
          <a:sx n="93" d="100"/>
          <a:sy n="93" d="100"/>
        </p:scale>
        <p:origin x="1904" y="200"/>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5/10/24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5/10/24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uncils.forbes.com/u/55d96d91-f29f-41df-a37e-e03c4fa6177d"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pluralsight.co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echopedia.com/definition/34625/hyperparameter-ml-hyperparamete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urvey.stackoverflow.co/2023/#a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00" dirty="0">
                <a:effectLst/>
                <a:latin typeface="Calibri" panose="020F0502020204030204" pitchFamily="34" charset="0"/>
                <a:ea typeface="Calibri" panose="020F0502020204030204" pitchFamily="34" charset="0"/>
                <a:cs typeface="Calibri" panose="020F0502020204030204" pitchFamily="34" charset="0"/>
              </a:rPr>
              <a:t>Generative AI has taken the world by storm because we’ve been able to–through consumer-facing applications like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ChatGPT</a:t>
            </a:r>
            <a:r>
              <a:rPr lang="en-US" sz="1800" kern="100" dirty="0">
                <a:effectLst/>
                <a:latin typeface="Calibri" panose="020F0502020204030204" pitchFamily="34" charset="0"/>
                <a:ea typeface="Calibri" panose="020F0502020204030204" pitchFamily="34" charset="0"/>
                <a:cs typeface="Calibri" panose="020F0502020204030204" pitchFamily="34" charset="0"/>
              </a:rPr>
              <a:t>—experience how powerful the latest machine learning models have become. </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r>
              <a:rPr lang="en-US" sz="1800" kern="100" dirty="0">
                <a:effectLst/>
                <a:latin typeface="Calibri" panose="020F0502020204030204" pitchFamily="34" charset="0"/>
                <a:ea typeface="Calibri" panose="020F0502020204030204" pitchFamily="34" charset="0"/>
                <a:cs typeface="Calibri" panose="020F0502020204030204" pitchFamily="34" charset="0"/>
              </a:rPr>
              <a:t>Generative AI is a type of AI that can create new content and ideas, including conversations, stories, images, videos, and music. Like all AI, generative AI is powered by ML models— but generative AI is powered by very large models that are pre-trained on vast amounts of data and commonly referred to as foundation models (FMs).</a:t>
            </a:r>
          </a:p>
          <a:p>
            <a:endParaRPr lang="en-US" sz="1800" b="0" kern="100" dirty="0">
              <a:effectLst/>
              <a:latin typeface="Calibri" panose="020F0502020204030204" pitchFamily="34" charset="0"/>
              <a:cs typeface="Calibri" panose="020F0502020204030204" pitchFamily="34" charset="0"/>
            </a:endParaRPr>
          </a:p>
          <a:p>
            <a:r>
              <a:rPr lang="en-US" sz="1800" b="1" kern="100" dirty="0">
                <a:effectLst/>
                <a:latin typeface="Calibri" panose="020F0502020204030204" pitchFamily="34" charset="0"/>
                <a:cs typeface="Calibri" panose="020F0502020204030204" pitchFamily="34" charset="0"/>
              </a:rPr>
              <a:t>Transition</a:t>
            </a:r>
            <a:r>
              <a:rPr lang="en-US" sz="1800" b="0" kern="100" dirty="0">
                <a:effectLst/>
                <a:latin typeface="Calibri" panose="020F0502020204030204" pitchFamily="34" charset="0"/>
                <a:cs typeface="Calibri" panose="020F0502020204030204" pitchFamily="34" charset="0"/>
              </a:rPr>
              <a:t>: How is Generative AI different than other types of AI like machine learning or deep learning?</a:t>
            </a:r>
            <a:endParaRPr lang="en-US" sz="1800" b="0"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600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baseline="0" dirty="0"/>
              <a:t>[Engage]: First ask if any of the learners know what Industry 4.0 was – and if so, explain it to us.</a:t>
            </a:r>
          </a:p>
          <a:p>
            <a:endParaRPr lang="en-US" b="0" baseline="0" dirty="0"/>
          </a:p>
          <a:p>
            <a:r>
              <a:rPr lang="en-US" b="0" baseline="0" dirty="0"/>
              <a:t>&lt;then&gt;</a:t>
            </a:r>
          </a:p>
          <a:p>
            <a:endParaRPr lang="en-US" b="0" baseline="0" dirty="0"/>
          </a:p>
          <a:p>
            <a:r>
              <a:rPr lang="en-US" b="0" baseline="0" dirty="0"/>
              <a:t>This happened in the ‘70s? Can you think what it is? &lt;drop hints that hopefully lead them to the answer, computers&gt;</a:t>
            </a:r>
          </a:p>
          <a:p>
            <a:endParaRPr lang="en-US" b="0" baseline="0" dirty="0"/>
          </a:p>
          <a:p>
            <a:r>
              <a:rPr lang="en-US" b="1" baseline="0" dirty="0"/>
              <a:t>Fourth Industrial Revolution </a:t>
            </a:r>
          </a:p>
          <a:p>
            <a:pPr algn="l"/>
            <a:r>
              <a:rPr lang="en-US" b="0" i="0" dirty="0">
                <a:solidFill>
                  <a:srgbClr val="000000"/>
                </a:solidFill>
                <a:effectLst/>
                <a:latin typeface="Helvetica Neue"/>
              </a:rPr>
              <a:t>We are in the</a:t>
            </a:r>
            <a:r>
              <a:rPr lang="en-US" b="1" i="0" dirty="0">
                <a:solidFill>
                  <a:srgbClr val="000000"/>
                </a:solidFill>
                <a:effectLst/>
                <a:latin typeface="Helvetica Neue"/>
              </a:rPr>
              <a:t> Fourth Industrial Revolution</a:t>
            </a:r>
            <a:r>
              <a:rPr lang="en-US" b="0" i="0" dirty="0">
                <a:solidFill>
                  <a:srgbClr val="000000"/>
                </a:solidFill>
                <a:effectLst/>
                <a:latin typeface="Helvetica Neue"/>
              </a:rPr>
              <a:t>. We are applying (or combining) </a:t>
            </a:r>
            <a:r>
              <a:rPr lang="en-US" b="1" i="0" dirty="0">
                <a:solidFill>
                  <a:srgbClr val="000000"/>
                </a:solidFill>
                <a:effectLst/>
                <a:latin typeface="Helvetica Neue"/>
              </a:rPr>
              <a:t>information </a:t>
            </a:r>
            <a:r>
              <a:rPr lang="en-US" b="0" i="0" dirty="0">
                <a:solidFill>
                  <a:srgbClr val="000000"/>
                </a:solidFill>
                <a:effectLst/>
                <a:latin typeface="Helvetica Neue"/>
              </a:rPr>
              <a:t>and </a:t>
            </a:r>
            <a:r>
              <a:rPr lang="en-US" b="1" i="0" dirty="0">
                <a:solidFill>
                  <a:srgbClr val="000000"/>
                </a:solidFill>
                <a:effectLst/>
                <a:latin typeface="Helvetica Neue"/>
              </a:rPr>
              <a:t>communication technologies</a:t>
            </a:r>
            <a:r>
              <a:rPr lang="en-US" b="0" i="0" dirty="0">
                <a:solidFill>
                  <a:srgbClr val="000000"/>
                </a:solidFill>
                <a:effectLst/>
                <a:latin typeface="Helvetica Neue"/>
              </a:rPr>
              <a:t> to </a:t>
            </a:r>
            <a:r>
              <a:rPr lang="en-US" b="1" i="0" dirty="0">
                <a:solidFill>
                  <a:srgbClr val="000000"/>
                </a:solidFill>
                <a:effectLst/>
                <a:latin typeface="Helvetica Neue"/>
              </a:rPr>
              <a:t>how we do things.</a:t>
            </a:r>
          </a:p>
          <a:p>
            <a:pPr algn="l"/>
            <a:endParaRPr lang="en-US" b="1" i="0" dirty="0">
              <a:solidFill>
                <a:srgbClr val="000000"/>
              </a:solidFill>
              <a:effectLst/>
              <a:latin typeface="Helvetica Neue"/>
            </a:endParaRPr>
          </a:p>
          <a:p>
            <a:pPr algn="l"/>
            <a:r>
              <a:rPr lang="en-US" b="0" i="0" dirty="0">
                <a:solidFill>
                  <a:srgbClr val="000000"/>
                </a:solidFill>
                <a:effectLst/>
                <a:latin typeface="Helvetica Neue"/>
              </a:rPr>
              <a:t>It’s taking the Third Industrial Revolution to the next level</a:t>
            </a:r>
            <a:r>
              <a:rPr lang="en-US" b="1" i="0" dirty="0">
                <a:solidFill>
                  <a:srgbClr val="000000"/>
                </a:solidFill>
                <a:effectLst/>
                <a:latin typeface="Helvetica Neue"/>
              </a:rPr>
              <a:t>.</a:t>
            </a:r>
          </a:p>
          <a:p>
            <a:pPr algn="l"/>
            <a:endParaRPr lang="en-US" b="1" i="0" dirty="0">
              <a:solidFill>
                <a:srgbClr val="000000"/>
              </a:solidFill>
              <a:effectLst/>
              <a:latin typeface="Helvetica Neue"/>
            </a:endParaRPr>
          </a:p>
          <a:p>
            <a:pPr algn="l"/>
            <a:r>
              <a:rPr lang="en-US" b="1" i="0" dirty="0">
                <a:solidFill>
                  <a:srgbClr val="000000"/>
                </a:solidFill>
                <a:effectLst/>
                <a:latin typeface="Helvetica Neue"/>
              </a:rPr>
              <a:t>&lt;Here, if the conversation allows, discussions on what 4IR is allowing us to do, usually work&gt;</a:t>
            </a:r>
            <a:endParaRPr lang="en-US" b="0" i="0" dirty="0">
              <a:solidFill>
                <a:srgbClr val="000000"/>
              </a:solidFill>
              <a:effectLst/>
              <a:latin typeface="Helvetica Neue"/>
            </a:endParaRPr>
          </a:p>
          <a:p>
            <a:pPr algn="l"/>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922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424242"/>
                </a:solidFill>
                <a:effectLst/>
                <a:latin typeface="Verdana" panose="020B0604030504040204" pitchFamily="34" charset="0"/>
              </a:rPr>
              <a:t>Here we discuss only a few tech roles which are set to be augmented by generative AI. Speaker can insert any roles as preferred or to suit the audience.</a:t>
            </a: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04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Software engineers have a front-row seat to the rapid advancements in AI. generative AI (gen AI) is another prime example of this of how artificial intelligence continues to augment and transform many aspects of the world. </a:t>
            </a:r>
          </a:p>
          <a:p>
            <a:pPr algn="l"/>
            <a:endParaRPr lang="en-US" b="0" i="0" dirty="0">
              <a:solidFill>
                <a:srgbClr val="333333"/>
              </a:solidFill>
              <a:effectLst/>
              <a:latin typeface="Georgia" panose="02040502050405020303" pitchFamily="18" charset="0"/>
            </a:endParaRP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Generative AI has the power to augment and enhance numerous tech roles and tasks. For software developers, AI-powered code assistants like Amazon Q Developer can generate code snippets, automate repetitive tasks, and accelerate the development process. </a:t>
            </a:r>
          </a:p>
          <a:p>
            <a:pPr algn="l"/>
            <a:endParaRPr lang="en-US" sz="1800" b="0" i="0" dirty="0">
              <a:solidFill>
                <a:srgbClr val="424242"/>
              </a:solidFill>
              <a:effectLst/>
              <a:latin typeface="Calibri" panose="020F0502020204030204" pitchFamily="34" charset="0"/>
              <a:cs typeface="Times New Roman" panose="02020603050405020304" pitchFamily="18" charset="0"/>
            </a:endParaRPr>
          </a:p>
          <a:p>
            <a:pPr algn="l"/>
            <a:r>
              <a:rPr lang="en-US" b="0" i="0" dirty="0">
                <a:solidFill>
                  <a:srgbClr val="333333"/>
                </a:solidFill>
                <a:effectLst/>
                <a:latin typeface="Georgia" panose="02040502050405020303" pitchFamily="18" charset="0"/>
              </a:rPr>
              <a:t>generative AI will revolutionize software development by automating routine tasks, enabling rapid prototyping and customizing solutions.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Developers can leverage AI for code suggestions and bug detection—even generate code segments to reduce development time. </a:t>
            </a:r>
          </a:p>
          <a:p>
            <a:pPr algn="l"/>
            <a:endParaRPr lang="en-US" b="0" i="0" dirty="0">
              <a:solidFill>
                <a:srgbClr val="333333"/>
              </a:solidFill>
              <a:effectLst/>
              <a:latin typeface="Georgia" panose="02040502050405020303" pitchFamily="18" charset="0"/>
            </a:endParaRP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9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sz="1800" b="0" i="0" dirty="0">
                <a:solidFill>
                  <a:srgbClr val="333333"/>
                </a:solidFill>
                <a:effectLst/>
                <a:latin typeface="Georgia" panose="02040502050405020303" pitchFamily="18" charset="0"/>
              </a:rPr>
              <a:t>As the use of generative AI grows, the role of data scientist is poised for significant evolution. </a:t>
            </a:r>
          </a:p>
          <a:p>
            <a:pPr algn="l"/>
            <a:endParaRPr lang="en-US" sz="1800" b="0" i="0" dirty="0">
              <a:solidFill>
                <a:srgbClr val="333333"/>
              </a:solidFill>
              <a:effectLst/>
              <a:latin typeface="Georgia" panose="02040502050405020303" pitchFamily="18" charset="0"/>
            </a:endParaRPr>
          </a:p>
          <a:p>
            <a:pPr algn="l"/>
            <a:r>
              <a:rPr lang="en-US" sz="1800" b="0" i="0" dirty="0">
                <a:solidFill>
                  <a:srgbClr val="333333"/>
                </a:solidFill>
                <a:effectLst/>
                <a:latin typeface="Georgia" panose="02040502050405020303" pitchFamily="18" charset="0"/>
              </a:rPr>
              <a:t>This technology promises to streamline operations such as data cleansing and feature engineering, allowing data professionals to pivot toward more inventive and strategic endeavors, such as formulating novel or fundamental machine learning models and insightful results interpretation.</a:t>
            </a:r>
          </a:p>
          <a:p>
            <a:pPr algn="l"/>
            <a:endParaRPr lang="en-US" sz="1800"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b="0" i="0" dirty="0">
                <a:solidFill>
                  <a:srgbClr val="333333"/>
                </a:solidFill>
                <a:effectLst/>
                <a:latin typeface="Georgia" panose="02040502050405020303" pitchFamily="18" charset="0"/>
              </a:rPr>
              <a:t>1. Data scientists will be sought after to navigate and uncover insights from large datasets.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800"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b="0" i="0" dirty="0">
                <a:solidFill>
                  <a:srgbClr val="333333"/>
                </a:solidFill>
                <a:effectLst/>
                <a:latin typeface="Georgia" panose="02040502050405020303" pitchFamily="18" charset="0"/>
              </a:rPr>
              <a:t>Proficiency in Python, a key programming language for AI development, will be highly valued. Professionals with expertise in modeling, computational intelligence, machine learning, mathematics, psychology, linguistics and neuroscience will find themselves in high demand. These specialized skills will be essential in creating and refining AI models, ensuring their accuracy and effectiveness.</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Data Analysts spend a big portion of time creating data reports and summaries, then interpreting these reports and drawing insights from them.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with capabilities such as </a:t>
            </a:r>
            <a:r>
              <a:rPr lang="en-GB" sz="2800" b="0" i="0" dirty="0">
                <a:solidFill>
                  <a:srgbClr val="232F3E"/>
                </a:solidFill>
                <a:effectLst/>
                <a:latin typeface="AmazonEmberBold"/>
              </a:rPr>
              <a:t>Amazon Q in </a:t>
            </a:r>
            <a:r>
              <a:rPr lang="en-GB" sz="2800" b="0" i="0" dirty="0" err="1">
                <a:solidFill>
                  <a:srgbClr val="232F3E"/>
                </a:solidFill>
                <a:effectLst/>
                <a:latin typeface="AmazonEmberBold"/>
              </a:rPr>
              <a:t>QuickSight</a:t>
            </a:r>
            <a:r>
              <a:rPr lang="en-GB" sz="2800" b="0" i="0" dirty="0">
                <a:solidFill>
                  <a:srgbClr val="232F3E"/>
                </a:solidFill>
                <a:effectLst/>
                <a:latin typeface="AmazonEmberBold"/>
              </a:rPr>
              <a:t>, </a:t>
            </a:r>
            <a:r>
              <a:rPr lang="en-US" sz="4000" b="0" i="0" dirty="0">
                <a:solidFill>
                  <a:srgbClr val="333333"/>
                </a:solidFill>
                <a:effectLst/>
                <a:latin typeface="AmazonEmber" panose="020B0604020202020204" charset="0"/>
              </a:rPr>
              <a:t>business users can now generate compelling sharable stories examining their data, see executive summaries of dashboards surfacing key insights from data in seconds, and confidently answer questions of data not answered by dashboards and reports with a reimagined Q&amp;A experience.</a:t>
            </a:r>
            <a:endParaRPr lang="en-GB" sz="2800" b="0" i="0" dirty="0">
              <a:solidFill>
                <a:srgbClr val="232F3E"/>
              </a:solidFill>
              <a:effectLst/>
              <a:latin typeface="AmazonEmberBold"/>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https://aws.amazon.com/quicksight/q/</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84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Content creators spend time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writing articles, stories, scripts, and reports, 	 </a:t>
            </a:r>
          </a:p>
          <a:p>
            <a:pPr marL="285750" indent="-285750">
              <a:lnSpc>
                <a:spcPct val="107000"/>
              </a:lnSpc>
              <a:spcAft>
                <a:spcPts val="800"/>
              </a:spcAft>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Generating product descriptions and marketing copy</a:t>
            </a:r>
          </a:p>
          <a:p>
            <a:pPr marL="285750" indent="-285750">
              <a:lnSpc>
                <a:spcPct val="107000"/>
              </a:lnSpc>
              <a:spcAft>
                <a:spcPts val="800"/>
              </a:spcAft>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Creating social media posts and captions</a:t>
            </a:r>
          </a:p>
          <a:p>
            <a:pPr marL="171450" indent="-171450">
              <a:lnSpc>
                <a:spcPct val="107000"/>
              </a:lnSpc>
              <a:spcAft>
                <a:spcPts val="800"/>
              </a:spcAft>
              <a:buFontTx/>
              <a:buChar char="-"/>
            </a:pPr>
            <a:endParaRPr lang="en-US" sz="1800" b="0" i="0" dirty="0">
              <a:solidFill>
                <a:srgbClr val="424242"/>
              </a:solidFill>
              <a:effectLst/>
              <a:latin typeface="Calibri" panose="020F0502020204030204" pitchFamily="34" charset="0"/>
              <a:cs typeface="Times New Roman" panose="02020603050405020304" pitchFamily="18" charset="0"/>
            </a:endParaRPr>
          </a:p>
          <a:p>
            <a:pPr marL="0" indent="0">
              <a:lnSpc>
                <a:spcPct val="107000"/>
              </a:lnSpc>
              <a:spcAft>
                <a:spcPts val="800"/>
              </a:spcAft>
              <a:buFontTx/>
              <a:buNone/>
            </a:pPr>
            <a:r>
              <a:rPr lang="en-US" sz="1800" b="0" i="0" dirty="0">
                <a:solidFill>
                  <a:srgbClr val="424242"/>
                </a:solidFill>
                <a:effectLst/>
                <a:latin typeface="Calibri" panose="020F0502020204030204" pitchFamily="34" charset="0"/>
                <a:cs typeface="Times New Roman" panose="02020603050405020304" pitchFamily="18" charset="0"/>
              </a:rPr>
              <a:t>With various foundation models that now support content generation, content creators get to automate various tasks associated with content creation.</a:t>
            </a:r>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58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There’s a growing need to address complex issues surrounding AI ethics and regulation. The role of an AI ethicist is multidisciplinary and includes ensuring ethical AI development; upholding governance standards on transparency, bias and </a:t>
            </a:r>
            <a:r>
              <a:rPr lang="en-US" b="0" i="0" dirty="0" err="1">
                <a:solidFill>
                  <a:srgbClr val="333333"/>
                </a:solidFill>
                <a:effectLst/>
                <a:latin typeface="Georgia" panose="02040502050405020303" pitchFamily="18" charset="0"/>
              </a:rPr>
              <a:t>explainability</a:t>
            </a:r>
            <a:r>
              <a:rPr lang="en-US" b="0" i="0" dirty="0">
                <a:solidFill>
                  <a:srgbClr val="333333"/>
                </a:solidFill>
                <a:effectLst/>
                <a:latin typeface="Georgia" panose="02040502050405020303" pitchFamily="18" charset="0"/>
              </a:rPr>
              <a:t>; and ensuring accountability in addressing legitimate concerns of content and copyright owners.</a:t>
            </a:r>
          </a:p>
          <a:p>
            <a:pPr algn="l"/>
            <a:endParaRPr lang="en-US" b="0" i="0" dirty="0">
              <a:solidFill>
                <a:srgbClr val="333333"/>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449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“Cloud roles have much to gain from the rise of generative AI. With generative AI, cloud practitioners can streamline their workloads by automating basic infrastructure coding, help realize cloud cost savings by optimizing infrastructure for attributes such as cost and speed, and aid cloud security by identifying data anomalies. The benefits of generative AI for cloud practitioners are endless.” - </a:t>
            </a:r>
            <a:r>
              <a:rPr lang="en-GB" b="0" i="0" u="none" strike="noStrike" dirty="0">
                <a:solidFill>
                  <a:srgbClr val="003891"/>
                </a:solidFill>
                <a:effectLst/>
                <a:latin typeface="Georgia" panose="02040502050405020303" pitchFamily="18" charset="0"/>
                <a:hlinkClick r:id="rId3" tooltip="https://councils.forbes.com/u/55d96d91-f29f-41df-a37e-e03c4fa6177d"/>
              </a:rPr>
              <a:t>Aaron </a:t>
            </a:r>
            <a:r>
              <a:rPr lang="en-GB" b="0" i="0" u="none" strike="noStrike" dirty="0" err="1">
                <a:solidFill>
                  <a:srgbClr val="003891"/>
                </a:solidFill>
                <a:effectLst/>
                <a:latin typeface="Georgia" panose="02040502050405020303" pitchFamily="18" charset="0"/>
                <a:hlinkClick r:id="rId3" tooltip="https://councils.forbes.com/u/55d96d91-f29f-41df-a37e-e03c4fa6177d"/>
              </a:rPr>
              <a:t>Skonnard</a:t>
            </a:r>
            <a:r>
              <a:rPr lang="en-GB" b="0" i="0" dirty="0">
                <a:solidFill>
                  <a:srgbClr val="333333"/>
                </a:solidFill>
                <a:effectLst/>
                <a:latin typeface="Georgia" panose="02040502050405020303" pitchFamily="18" charset="0"/>
              </a:rPr>
              <a:t>,</a:t>
            </a:r>
            <a:r>
              <a:rPr lang="en-GB" b="0" i="0" u="none" strike="noStrike" dirty="0">
                <a:solidFill>
                  <a:srgbClr val="003891"/>
                </a:solidFill>
                <a:effectLst/>
                <a:latin typeface="Georgia" panose="02040502050405020303" pitchFamily="18" charset="0"/>
                <a:hlinkClick r:id="rId4" tooltip="https://www.pluralsight.com/"/>
              </a:rPr>
              <a:t> Pluralsight</a:t>
            </a:r>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259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the potential of generative AI is undeniable, there are valid concerns and challenges that must be addressed. One major concern is the potential for job displacement, as AI automation could impact certain roles and tasks. There are also ethical considerations around issues such as privacy, bias, and the potential for misuse of generative AI technologies.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035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It’s important that we find a balance between all of the promise that generative AI brings – to transform industries and enable new innovation – with the risks and challenges we have seen emerge at the same time.  It is when we have that balance in place that we will take advantage of all that generative offers, while ensuring the safe, secure, and transparent development of the technology. </a:t>
            </a:r>
          </a:p>
        </p:txBody>
      </p:sp>
      <p:sp>
        <p:nvSpPr>
          <p:cNvPr id="4" name="Slide Number Placeholder 3"/>
          <p:cNvSpPr>
            <a:spLocks noGrp="1"/>
          </p:cNvSpPr>
          <p:nvPr>
            <p:ph type="sldNum" sz="quarter" idx="5"/>
          </p:nvPr>
        </p:nvSpPr>
        <p:spPr/>
        <p:txBody>
          <a:bodyPr/>
          <a:lstStyle/>
          <a:p>
            <a:fld id="{5A5D4506-F93D-4A5C-98EA-63CCAF3F4D09}" type="slidenum">
              <a:rPr lang="en-US" smtClean="0"/>
              <a:t>20</a:t>
            </a:fld>
            <a:endParaRPr lang="en-US" dirty="0"/>
          </a:p>
        </p:txBody>
      </p:sp>
    </p:spTree>
    <p:extLst>
      <p:ext uri="{BB962C8B-B14F-4D97-AF65-F5344CB8AC3E}">
        <p14:creationId xmlns:p14="http://schemas.microsoft.com/office/powerpoint/2010/main" val="31053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It is essential that we take a people centered approach to responsible AI – that spans people, process, and culture to build trust. </a:t>
            </a:r>
            <a:r>
              <a:rPr lang="en-US" sz="1200" b="0" i="0" kern="1200" dirty="0">
                <a:solidFill>
                  <a:schemeClr val="tx1"/>
                </a:solidFill>
                <a:effectLst/>
                <a:latin typeface="+mn-lt"/>
                <a:ea typeface="+mn-ea"/>
                <a:cs typeface="+mn-cs"/>
              </a:rPr>
              <a:t>Our approach starts with education and doing our part to build the next generation of developers and data scientists in AI – with new courses on bias mitigation and fairness that is available to everyone.  Education extends beyond technology to people, process, and culture to build awareness for the value in building diverse teams, why responsible AI matters, and the role we all have to advocate for it. Responsible AI is not work that can be done in a silo – it is truly a multidisciplinary effort that requires technology companies, policy makers, community groups, scientists, and others to come together to tackle new challenges as they arise.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AWS we have deep engagement with multi-stakeholder organizations including the Global Partnership on AI (GPAI), Responsible AI Institute, The Partnership on AI, and National Artificial Intelligence Advisory Committee to share best practices, accelerate research, and responsibly develop AI and ML technology.</a:t>
            </a:r>
          </a:p>
          <a:p>
            <a:endParaRPr lang="en-US" dirty="0"/>
          </a:p>
        </p:txBody>
      </p:sp>
      <p:sp>
        <p:nvSpPr>
          <p:cNvPr id="4" name="Slide Number Placeholder 3"/>
          <p:cNvSpPr>
            <a:spLocks noGrp="1"/>
          </p:cNvSpPr>
          <p:nvPr>
            <p:ph type="sldNum" sz="quarter" idx="5"/>
          </p:nvPr>
        </p:nvSpPr>
        <p:spPr/>
        <p:txBody>
          <a:bodyPr/>
          <a:lstStyle/>
          <a:p>
            <a:fld id="{5A5D4506-F93D-4A5C-98EA-63CCAF3F4D09}" type="slidenum">
              <a:rPr lang="en-US" smtClean="0"/>
              <a:t>21</a:t>
            </a:fld>
            <a:endParaRPr lang="en-US" dirty="0"/>
          </a:p>
        </p:txBody>
      </p:sp>
    </p:spTree>
    <p:extLst>
      <p:ext uri="{BB962C8B-B14F-4D97-AF65-F5344CB8AC3E}">
        <p14:creationId xmlns:p14="http://schemas.microsoft.com/office/powerpoint/2010/main" val="3201032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00" dirty="0">
                <a:effectLst/>
                <a:latin typeface="Calibri" panose="020F0502020204030204" pitchFamily="34" charset="0"/>
                <a:ea typeface="Calibri" panose="020F0502020204030204" pitchFamily="34" charset="0"/>
                <a:cs typeface="Calibri" panose="020F0502020204030204" pitchFamily="34" charset="0"/>
              </a:rPr>
              <a:t>Generative AI has taken the world by storm because we’ve been able to–through consumer-facing applications like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ChatGPT</a:t>
            </a:r>
            <a:r>
              <a:rPr lang="en-US" sz="1800" kern="100" dirty="0">
                <a:effectLst/>
                <a:latin typeface="Calibri" panose="020F0502020204030204" pitchFamily="34" charset="0"/>
                <a:ea typeface="Calibri" panose="020F0502020204030204" pitchFamily="34" charset="0"/>
                <a:cs typeface="Calibri" panose="020F0502020204030204" pitchFamily="34" charset="0"/>
              </a:rPr>
              <a:t>—experience how powerful the latest machine learning models have become. </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r>
              <a:rPr lang="en-US" sz="1800" kern="100" dirty="0">
                <a:effectLst/>
                <a:latin typeface="Calibri" panose="020F0502020204030204" pitchFamily="34" charset="0"/>
                <a:ea typeface="Calibri" panose="020F0502020204030204" pitchFamily="34" charset="0"/>
                <a:cs typeface="Calibri" panose="020F0502020204030204" pitchFamily="34" charset="0"/>
              </a:rPr>
              <a:t>Generative AI is a type of AI that can create new content and ideas, including conversations, stories, images, videos, and music. Like all AI, generative AI is powered by ML models— but generative AI is powered by very large models that are pre-trained on vast amounts of data and commonly referred to as foundation models (FMs).</a:t>
            </a:r>
          </a:p>
          <a:p>
            <a:endParaRPr lang="en-US" sz="1800" b="0" kern="100" dirty="0">
              <a:effectLst/>
              <a:latin typeface="Calibri" panose="020F0502020204030204" pitchFamily="34" charset="0"/>
              <a:cs typeface="Calibri" panose="020F0502020204030204" pitchFamily="34" charset="0"/>
            </a:endParaRPr>
          </a:p>
          <a:p>
            <a:r>
              <a:rPr lang="en-US" sz="1800" b="1" kern="100" dirty="0">
                <a:effectLst/>
                <a:latin typeface="Calibri" panose="020F0502020204030204" pitchFamily="34" charset="0"/>
                <a:cs typeface="Calibri" panose="020F0502020204030204" pitchFamily="34" charset="0"/>
              </a:rPr>
              <a:t>Transition</a:t>
            </a:r>
            <a:r>
              <a:rPr lang="en-US" sz="1800" b="0" kern="100" dirty="0">
                <a:effectLst/>
                <a:latin typeface="Calibri" panose="020F0502020204030204" pitchFamily="34" charset="0"/>
                <a:cs typeface="Calibri" panose="020F0502020204030204" pitchFamily="34" charset="0"/>
              </a:rPr>
              <a:t>: How is Generative AI different than other types of AI like machine learning or deep learning?</a:t>
            </a:r>
            <a:endParaRPr lang="en-US" sz="1800" b="0"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872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navigate the generative AI revolution successfully, a multifaceted approach is required. Employers need to invest in training programs, scenario planning, and the development of AI governance policies to ensure responsible and ethical adoption of these technologies. At the same time, employees must cultivate a growth mindset, embracing continuous learning and developing transferable skills that will remain valuable in an AI-driven workforce.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Collaboration between humans and AI systems will be key, as we leverage the strengths of both to drive innovation and solve complex problems. By fostering a culture of human-AI collaboration and promoting diversity and inclusion in the development and deployment of generative AI, we can create a more equitable and beneficial future for all.</a:t>
            </a:r>
          </a:p>
          <a:p>
            <a:endParaRPr lang="en-US" sz="1800" b="0" i="0" dirty="0">
              <a:solidFill>
                <a:srgbClr val="424242"/>
              </a:solidFill>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Moreover, the rapid pace of AI advancement raises questions about the need for continuous upskilling and reskilling to keep up with the changing job landscape. Employers and employees alike must be prepared to adapt and embrace a culture of lifelong learning.</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894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are some ways employers can better prepare their employees for the increasing adoption of generative AI:</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Training and upskilling: Provide training programs to educate employees about generative AI, its capabilities, limitations, and ethical considerations. Teach them how to effectively use and interact with these tools in their respective roles.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Scenario planning: Conduct exercises and workshops to analyze how generative AI could impact different departments, processes, and job roles within the organization. Identify potential opportunities, challenges, and necessary adaptations.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Embrace a culture of continuous learning: Encourage a mindset of continuous learning and adaptability among employees. As generative AI evolves rapidly, employees must be willing to acquire new skills and embrace change.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 Develop AI governance policies: Establish clear policies and guidelines for the responsible and ethical use of generative AI within the organization. Address issues such as data privacy, bias mitigation, and intellectual property rights.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 Promote human-AI collaboration: Foster an understanding that generative AI is a tool to augment and assist human workers, not replace them. Emphasize the value of human judgment, creativity, and emotional intelligence in combination with AI capabilities.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 Reskilling and job transition support: For roles that may be significantly impacted by generative AI, provide reskilling opportunities or support for employees to transition into new roles within the organization.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7. Communicate transparently: Maintain open and transparent communication about the organization's plans for adopting generative AI, addressing employee concerns, and involving them in the decision-making process.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By taking a proactive and inclusive approach, employers can help their workforce develop the necessary skills and mindset to effectively leverage generative AI while mitigating potential disruptions and ensuring a smooth transition.</a:t>
            </a:r>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2153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an employee preparing for career changes introduced by generative AI, there are several steps you can take to adapt and thrive in this evolving landscape: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**Stay Informed**: Stay updated on the latest developments in generative AI technology and its potential impact on your industry and profession. Follow relevant news sources, attend conferences or webinars, and participate in professional networking events to stay informed about emerging trends and opportunities.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**Develop Technical Skills**: Consider acquiring technical skills related to generative AI, such as machine learning, natural language processing, or data analysis. Online courses, workshops, or certificate programs can help you gain the necessary knowledge and expertise to work effectively with generative AI tools and technologies.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**Embrace Lifelong Learning**: Cultivate a mindset of lifelong learning and continuous skill development. Generative AI is a rapidly evolving field, and staying competitive may require ongoing education and upskilling to adapt to new technologies and methodologies.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 **Focus on Transferable Skills**: Identify and develop transferable skills that are valuable across different roles and industries, such as critical thinking, problem-solving, creativity, and adaptability. These skills will be essential for navigating career changes and pursuing new opportunities in the era of generative AI.</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 **Seek Mentorship and Support**: Seek out mentors, sponsors, or professional networks that can provide guidance, advice, and support as you navigate career changes introduced by generative AI. Connect with other women in technology or related fields to share experiences, exchange insights, and build a supportive community.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 **Promote Diversity and Inclusion**: Advocate for diversity and inclusion in the development and deployment of generative AI technologies. Encourage companies and organizations to prioritize diversity in their hiring practices, foster inclusive work environments, and address bias and discrimination in AI systems.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7. **Be Open to Change**: Embrace change as an opportunity for growth and exploration. Stay flexible and open-minded as you navigate career transitions and consider how generative AI can be leveraged to create new opportunities for innovation, collaboration, and advancement.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By taking proactive steps to prepare yourself for career changes introduced by generative AI, you can position yourself for success and contribute to shaping a more inclusive and equitable future in the AI-driven workforce.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973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The rise of Gen AI is introducing both challenges and opportunities for tech professionals, but it'll be crucial to approach this transformative landscape with adaptability and continuous learning. generative AI has the potential to reshape the nature of work for a number of jobs, but it also presents exciting opportunities for new roles that may not yet exist.</a:t>
            </a:r>
          </a:p>
          <a:p>
            <a:pPr algn="l"/>
            <a:r>
              <a:rPr lang="en-US" b="0" i="0" dirty="0">
                <a:solidFill>
                  <a:srgbClr val="333333"/>
                </a:solidFill>
                <a:effectLst/>
                <a:latin typeface="Georgia" panose="02040502050405020303" pitchFamily="18" charset="0"/>
              </a:rPr>
              <a:t>Human-machine collaboration will play a crucial role in maximizing the benefits of generative AI, as humans possess unique qualities like creativity and emotional intelligence. By embracing this partnership between humans and machines, we can shape a future where technology complements human skills and fosters innovation.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It's important to maintain a balanced perspective, understanding that the impact of generative AI on the job landscape will be significant but that humans remain an indispensable part of the equation.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5A5D4506-F93D-4A5C-98EA-63CCAF3F4D09}" type="slidenum">
              <a:rPr lang="en-US" smtClean="0"/>
              <a:t>25</a:t>
            </a:fld>
            <a:endParaRPr lang="en-US" dirty="0"/>
          </a:p>
        </p:txBody>
      </p:sp>
    </p:spTree>
    <p:extLst>
      <p:ext uri="{BB962C8B-B14F-4D97-AF65-F5344CB8AC3E}">
        <p14:creationId xmlns:p14="http://schemas.microsoft.com/office/powerpoint/2010/main" val="264537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 Get started as soon as possible with FMs through Amazon Bedrock (preview)</a:t>
            </a: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73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Work towards a proof of concept with help from AWS experts, who can guide customers through their generative AI journey on solving diverse business problems, aligning business and technical stakeholders, and building an executable roadmap. </a:t>
            </a:r>
            <a:endParaRPr lang="en-US"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071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Workshop for Bedrock - https://catalog.us-east-1.prod.workshops.aws/workshops/a4bdb007-5600-4368-81c5-ff5b4154f518/en-U</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425958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Survey https://www.pulse.aws/survey/ERPY87WP</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146679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Survey https://www.pulse.aws/survey/ERPY87WP</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90320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https://www.linkedin.com/pulse/generative-ai-future-work-veliswa-boya-z348f/</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105799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7163" y="612775"/>
            <a:ext cx="3860800" cy="2171700"/>
          </a:xfrm>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&lt;From Traditional forms of machine learning to generative AI&gt;</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Traditional forms of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machine learning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allowed us to take simple inputs, like numeric values, and map them to simple outputs, like predicted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With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deep learning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 can take complicated inputs, like videos or images, and map them to relatively simple outputs, like identifying an object in an image. Is there a cat in this image,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04876" rtl="0" eaLnBrk="1" fontAlgn="auto" latinLnBrk="0" hangingPunct="1">
              <a:lnSpc>
                <a:spcPct val="100000"/>
              </a:lnSpc>
              <a:spcBef>
                <a:spcPts val="0"/>
              </a:spcBef>
              <a:spcAft>
                <a:spcPts val="0"/>
              </a:spcAft>
              <a:buClrTx/>
              <a:buSzPts val="1000"/>
              <a:buFont typeface="Symbol" panose="05050102010706020507" pitchFamily="18" charset="2"/>
              <a:buNone/>
              <a:tabLst>
                <a:tab pos="457200" algn="l"/>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now, with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generative AI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 can leverage massive amounts of complex data to capture and present knowledge in more advanced ways – mapping complicated inputs to complicated outputs, like extracting a summary and key insights from a large document.</a:t>
            </a:r>
          </a:p>
          <a:p>
            <a:pPr marL="0" marR="0" lvl="0" indent="0" algn="l" defTabSz="904876" rtl="0" eaLnBrk="1" fontAlgn="auto" latinLnBrk="0" hangingPunct="1">
              <a:lnSpc>
                <a:spcPct val="100000"/>
              </a:lnSpc>
              <a:spcBef>
                <a:spcPts val="0"/>
              </a:spcBef>
              <a:spcAft>
                <a:spcPts val="0"/>
              </a:spcAft>
              <a:buClrTx/>
              <a:buSzPts val="1000"/>
              <a:buFont typeface="Symbol" panose="05050102010706020507" pitchFamily="18" charset="2"/>
              <a:buNone/>
              <a:tabLst>
                <a:tab pos="457200" algn="l"/>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04876" rtl="0" eaLnBrk="1" fontAlgn="auto" latinLnBrk="0" hangingPunct="1">
              <a:lnSpc>
                <a:spcPct val="100000"/>
              </a:lnSpc>
              <a:spcBef>
                <a:spcPts val="0"/>
              </a:spcBef>
              <a:spcAft>
                <a:spcPts val="0"/>
              </a:spcAft>
              <a:buClrTx/>
              <a:buSzPts val="1000"/>
              <a:buFont typeface="Symbol" panose="05050102010706020507" pitchFamily="18" charset="2"/>
              <a:buNone/>
              <a:tabLst>
                <a:tab pos="457200" algn="l"/>
              </a:tabLst>
              <a:defRP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Transition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Now that we’ve described the difference between these 3 different types of AI, let’s have a closer look at how foundation models work.</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466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424242"/>
                </a:solidFill>
                <a:effectLst/>
                <a:latin typeface="Verdana" panose="020B0604030504040204" pitchFamily="34" charset="0"/>
              </a:rPr>
              <a:t>&lt;About foundation models, which are the basis of generative AI&gt;</a:t>
            </a:r>
          </a:p>
          <a:p>
            <a:pPr algn="l"/>
            <a:endParaRPr lang="en-US" b="0" i="0" dirty="0">
              <a:solidFill>
                <a:srgbClr val="424242"/>
              </a:solidFill>
              <a:effectLst/>
              <a:latin typeface="Verdana" panose="020B0604030504040204" pitchFamily="34" charset="0"/>
            </a:endParaRPr>
          </a:p>
          <a:p>
            <a:pPr algn="l"/>
            <a:r>
              <a:rPr lang="en-US" b="0" i="0" dirty="0">
                <a:solidFill>
                  <a:srgbClr val="424242"/>
                </a:solidFill>
                <a:effectLst/>
                <a:latin typeface="Verdana" panose="020B0604030504040204" pitchFamily="34" charset="0"/>
              </a:rPr>
              <a:t>Foundation models are pre-trained with extremely large data sets scraped from the public internet. This process can cost millions of dollars to create because they contain hundreds of billions of </a:t>
            </a:r>
            <a:r>
              <a:rPr lang="en-US" b="0" i="0" u="sng" dirty="0">
                <a:solidFill>
                  <a:srgbClr val="0070E0"/>
                </a:solidFill>
                <a:effectLst/>
                <a:latin typeface="Verdana" panose="020B0604030504040204" pitchFamily="34" charset="0"/>
                <a:hlinkClick r:id="rId3"/>
              </a:rPr>
              <a:t>hyperparameters</a:t>
            </a:r>
            <a:r>
              <a:rPr lang="en-US" b="0" i="0" dirty="0">
                <a:solidFill>
                  <a:srgbClr val="424242"/>
                </a:solidFill>
                <a:effectLst/>
                <a:latin typeface="Verdana" panose="020B0604030504040204" pitchFamily="34" charset="0"/>
              </a:rPr>
              <a:t> that have been trained with hundreds of gigabytes of data. Once completed, however, each foundation model can be fine-tuned an unlimited number of times to automate a wide variety of discrete tasks, using domain specific information.</a:t>
            </a: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925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799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424242"/>
                </a:solidFill>
                <a:effectLst/>
                <a:latin typeface="Verdana" panose="020B0604030504040204" pitchFamily="34" charset="0"/>
              </a:rPr>
              <a:t>A report by Goldman Sachs talks about the fact that generative AI introduces rapid acceleration in task automation which is good news for cost savings and productivity. </a:t>
            </a:r>
          </a:p>
          <a:p>
            <a:pPr algn="l"/>
            <a:endParaRPr lang="en-US" b="0" i="0" dirty="0">
              <a:solidFill>
                <a:srgbClr val="424242"/>
              </a:solidFill>
              <a:effectLst/>
              <a:latin typeface="Verdana" panose="020B0604030504040204" pitchFamily="34" charset="0"/>
            </a:endParaRPr>
          </a:p>
          <a:p>
            <a:pPr algn="l"/>
            <a:r>
              <a:rPr lang="en-US" b="0" i="0" dirty="0">
                <a:solidFill>
                  <a:srgbClr val="424242"/>
                </a:solidFill>
                <a:effectLst/>
                <a:latin typeface="Verdana" panose="020B0604030504040204" pitchFamily="34" charset="0"/>
              </a:rPr>
              <a:t>Its potential ability to generate content that is indistinguishable from human-created output and to break down communication barriers between humans and machines reflects a major advancement, but this potentially has large macroeconomic effects with significant disruptions to the labor market. </a:t>
            </a:r>
          </a:p>
          <a:p>
            <a:pPr algn="l"/>
            <a:endParaRPr lang="en-US" b="0" i="0" dirty="0">
              <a:solidFill>
                <a:srgbClr val="424242"/>
              </a:solidFill>
              <a:effectLst/>
              <a:latin typeface="Verdana" panose="020B0604030504040204" pitchFamily="34" charset="0"/>
            </a:endParaRPr>
          </a:p>
          <a:p>
            <a:pPr algn="l"/>
            <a:r>
              <a:rPr lang="en-US" b="0" i="0" dirty="0">
                <a:solidFill>
                  <a:srgbClr val="424242"/>
                </a:solidFill>
                <a:effectLst/>
                <a:latin typeface="Verdana" panose="020B0604030504040204" pitchFamily="34" charset="0"/>
              </a:rPr>
              <a:t>Studies done on occupational tasks in both the US and Europe, the report further goes on to start that roughly two-thirds of current jobs are exposed to some degree of AI automation, and that generative AI could substitute up to one-fourth of current work. Taking these estimates globally suggests that generative AI could expose the equivalent of 300 million full-time jobs to automation.</a:t>
            </a:r>
          </a:p>
          <a:p>
            <a:pPr algn="l"/>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085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As generative AI continues to advance, it's inevitable that certain job roles will undergo transformation.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Rather than resisting it, embrace the technology and explore how it can enhance, expedite and support the work that you do today. </a:t>
            </a:r>
          </a:p>
          <a:p>
            <a:pPr algn="l"/>
            <a:endParaRPr lang="en-US" b="0" i="0" dirty="0">
              <a:solidFill>
                <a:srgbClr val="333333"/>
              </a:solidFill>
              <a:effectLst/>
              <a:latin typeface="Georgia" panose="02040502050405020303" pitchFamily="18" charset="0"/>
            </a:endParaRPr>
          </a:p>
          <a:p>
            <a:pPr algn="l"/>
            <a:r>
              <a:rPr lang="en-US" b="0" i="0" dirty="0">
                <a:solidFill>
                  <a:srgbClr val="666666"/>
                </a:solidFill>
                <a:effectLst/>
                <a:latin typeface="Arial" panose="020B0604020202020204" pitchFamily="34" charset="0"/>
              </a:rPr>
              <a:t>In recent </a:t>
            </a:r>
            <a:r>
              <a:rPr lang="en-US" b="0" i="0" u="sng" dirty="0">
                <a:solidFill>
                  <a:srgbClr val="007CAD"/>
                </a:solidFill>
                <a:effectLst/>
                <a:latin typeface="Arial" panose="020B0604020202020204" pitchFamily="34" charset="0"/>
                <a:hlinkClick r:id="rId3"/>
              </a:rPr>
              <a:t>research</a:t>
            </a:r>
            <a:r>
              <a:rPr lang="en-US" b="0" i="0" dirty="0">
                <a:solidFill>
                  <a:srgbClr val="666666"/>
                </a:solidFill>
                <a:effectLst/>
                <a:latin typeface="Arial" panose="020B0604020202020204" pitchFamily="34" charset="0"/>
              </a:rPr>
              <a:t> by Stack Overflow, 70% of more than 67,000 professional developers surveyed were already using or planning to use AI tools. </a:t>
            </a:r>
          </a:p>
          <a:p>
            <a:pPr algn="l"/>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Integrating AI into enterprise tech workflows is complex, requiring careful evaluation of the potential risks and benefits. </a:t>
            </a:r>
          </a:p>
          <a:p>
            <a:pPr algn="l"/>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And as use of generative AI becomes more common, organizations' technical hiring processes and internal policies will need to evolve accordingly.</a:t>
            </a: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55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Tech professionals have a front-row seat to the rapid advancements in AI. generative AI (gen AI) is another prime example of how artificial intelligence continues to augment and transform many aspects of the world.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Earlier we looked at the different types of content that you can create using generative AI [Text, Images, Music, Stories, Videos]. With this ability to create new content and perform many tasks that were traditionally reserved for humans, Gen AI’s rapid rise and integration into everyday life has been astounding, and it has brought change and transformed jobs and functions across industries in what looks like overnight.</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Not surprisingly, the prospect of Gen AI-driven capabilities and efficiencies has raised concerns about job displacement, with predictions of significant workforce disruption.</a:t>
            </a:r>
          </a:p>
          <a:p>
            <a:pPr algn="l"/>
            <a:endParaRPr lang="en-US" b="0" i="0" dirty="0">
              <a:solidFill>
                <a:srgbClr val="333333"/>
              </a:solidFill>
              <a:effectLst/>
              <a:latin typeface="Georgia" panose="02040502050405020303" pitchFamily="18" charset="0"/>
            </a:endParaRP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09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it's important to note that while generative AI has the potential to automate or augment certain tasks, it is unlikely to completely replace human professionals in most fields. Instead, it may enhance productivity, assist with repetitive or tedious tasks, and enable new forms of human-AI collaboration.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b="0" baseline="0" dirty="0"/>
              <a:t>What if I told you that throughout history humans have always been dependent on technology? Of course, the technology of each era had its own shape and size. People always use the technology they had available to help make their lives easier, and at the same time try to perfect it and bring it to the next level, most times moving from a manual approach, to an automated approach to how they do work. </a:t>
            </a:r>
          </a:p>
          <a:p>
            <a:pPr algn="l"/>
            <a:endParaRPr lang="en-US" b="0" i="0" dirty="0">
              <a:solidFill>
                <a:srgbClr val="333333"/>
              </a:solidFill>
              <a:effectLst/>
              <a:latin typeface="Georgia" panose="02040502050405020303" pitchFamily="18" charset="0"/>
            </a:endParaRPr>
          </a:p>
          <a:p>
            <a:r>
              <a:rPr lang="en-US" b="1" baseline="0" dirty="0"/>
              <a:t>First Industrial Revolution</a:t>
            </a:r>
          </a:p>
          <a:p>
            <a:pPr algn="l"/>
            <a:r>
              <a:rPr lang="en-US" b="0" i="0" dirty="0">
                <a:solidFill>
                  <a:srgbClr val="1B1B1B"/>
                </a:solidFill>
                <a:effectLst/>
                <a:latin typeface="Raleway" panose="020B0604020202020204" pitchFamily="2" charset="0"/>
              </a:rPr>
              <a:t>The first industrial revolution started at the end of the 18</a:t>
            </a:r>
            <a:r>
              <a:rPr lang="en-US" b="0" i="0" baseline="30000" dirty="0">
                <a:solidFill>
                  <a:srgbClr val="1B1B1B"/>
                </a:solidFill>
                <a:effectLst/>
                <a:latin typeface="Raleway" panose="020B0604020202020204" pitchFamily="2" charset="0"/>
              </a:rPr>
              <a:t>th</a:t>
            </a:r>
            <a:r>
              <a:rPr lang="en-US" b="0" i="0" dirty="0">
                <a:solidFill>
                  <a:srgbClr val="1B1B1B"/>
                </a:solidFill>
                <a:effectLst/>
                <a:latin typeface="Raleway" panose="020B0604020202020204" pitchFamily="2" charset="0"/>
              </a:rPr>
              <a:t> century to the beginning of the 19</a:t>
            </a:r>
            <a:r>
              <a:rPr lang="en-US" b="0" i="0" baseline="30000" dirty="0">
                <a:solidFill>
                  <a:srgbClr val="1B1B1B"/>
                </a:solidFill>
                <a:effectLst/>
                <a:latin typeface="Raleway" panose="020B0604020202020204" pitchFamily="2" charset="0"/>
              </a:rPr>
              <a:t>th </a:t>
            </a:r>
            <a:r>
              <a:rPr lang="en-US" b="0" i="0" dirty="0">
                <a:solidFill>
                  <a:srgbClr val="1B1B1B"/>
                </a:solidFill>
                <a:effectLst/>
                <a:latin typeface="Raleway" panose="020B0604020202020204" pitchFamily="2" charset="0"/>
              </a:rPr>
              <a:t>. &lt;</a:t>
            </a:r>
            <a:r>
              <a:rPr lang="en-US" b="1" i="0" dirty="0">
                <a:solidFill>
                  <a:srgbClr val="1B1B1B"/>
                </a:solidFill>
                <a:effectLst/>
                <a:latin typeface="Raleway" panose="020B0604020202020204" pitchFamily="2" charset="0"/>
              </a:rPr>
              <a:t>Click</a:t>
            </a:r>
            <a:r>
              <a:rPr lang="en-US" b="0" i="0" dirty="0">
                <a:solidFill>
                  <a:srgbClr val="1B1B1B"/>
                </a:solidFill>
                <a:effectLst/>
                <a:latin typeface="Raleway" panose="020B0604020202020204" pitchFamily="2" charset="0"/>
              </a:rPr>
              <a:t>&gt; The biggest changes came in the industries in the form of </a:t>
            </a:r>
            <a:r>
              <a:rPr lang="en-US" b="1" i="0" dirty="0">
                <a:solidFill>
                  <a:srgbClr val="1B1B1B"/>
                </a:solidFill>
                <a:effectLst/>
                <a:latin typeface="Raleway" panose="020B0604020202020204" pitchFamily="2" charset="0"/>
              </a:rPr>
              <a:t>mechanization (use of machines [Engage by asking them to define mechanization]). </a:t>
            </a:r>
          </a:p>
          <a:p>
            <a:pPr algn="l"/>
            <a:endParaRPr lang="en-US" b="0" i="0" dirty="0">
              <a:solidFill>
                <a:srgbClr val="1B1B1B"/>
              </a:solidFill>
              <a:effectLst/>
              <a:latin typeface="Raleway" panose="020B0604020202020204" pitchFamily="2" charset="0"/>
            </a:endParaRPr>
          </a:p>
          <a:p>
            <a:pPr algn="l"/>
            <a:r>
              <a:rPr lang="en-US" b="0" i="0" dirty="0">
                <a:solidFill>
                  <a:srgbClr val="1B1B1B"/>
                </a:solidFill>
                <a:effectLst/>
                <a:latin typeface="Raleway" panose="020B0604020202020204" pitchFamily="2" charset="0"/>
              </a:rPr>
              <a:t>So this moved the societies from agriculture to the use of machines and with this, </a:t>
            </a:r>
            <a:r>
              <a:rPr lang="en-US" b="1" i="0" dirty="0">
                <a:solidFill>
                  <a:srgbClr val="1B1B1B"/>
                </a:solidFill>
                <a:effectLst/>
                <a:latin typeface="Raleway" panose="020B0604020202020204" pitchFamily="2" charset="0"/>
              </a:rPr>
              <a:t>agriculture [working in the fields, by hand] </a:t>
            </a:r>
            <a:r>
              <a:rPr lang="en-US" b="0" i="0" dirty="0">
                <a:solidFill>
                  <a:srgbClr val="1B1B1B"/>
                </a:solidFill>
                <a:effectLst/>
                <a:latin typeface="Raleway" panose="020B0604020202020204" pitchFamily="2" charset="0"/>
              </a:rPr>
              <a:t>was replaced by this use of machines as the backbone of the societal economy. Use of machines sped up production, so if you used to knit jerseys to sell as part of your business, you could now do this quicker by use of machines.</a:t>
            </a:r>
          </a:p>
          <a:p>
            <a:pPr algn="l"/>
            <a:endParaRPr lang="en-US" b="0" i="0" dirty="0">
              <a:solidFill>
                <a:srgbClr val="1B1B1B"/>
              </a:solidFill>
              <a:effectLst/>
              <a:latin typeface="Raleway" panose="020B0604020202020204" pitchFamily="2" charset="0"/>
            </a:endParaRPr>
          </a:p>
          <a:p>
            <a:pPr algn="l"/>
            <a:r>
              <a:rPr lang="en-US" b="0" i="0" dirty="0">
                <a:solidFill>
                  <a:srgbClr val="1B1B1B"/>
                </a:solidFill>
                <a:effectLst/>
                <a:latin typeface="Raleway" panose="020B0604020202020204" pitchFamily="2" charset="0"/>
              </a:rPr>
              <a:t>&lt;</a:t>
            </a:r>
            <a:r>
              <a:rPr lang="en-US" b="1" i="0" dirty="0">
                <a:solidFill>
                  <a:srgbClr val="1B1B1B"/>
                </a:solidFill>
                <a:effectLst/>
                <a:latin typeface="Raleway" panose="020B0604020202020204" pitchFamily="2" charset="0"/>
              </a:rPr>
              <a:t>Click</a:t>
            </a:r>
            <a:r>
              <a:rPr lang="en-US" b="0" i="0" dirty="0">
                <a:solidFill>
                  <a:srgbClr val="1B1B1B"/>
                </a:solidFill>
                <a:effectLst/>
                <a:latin typeface="Raleway" panose="020B0604020202020204" pitchFamily="2" charset="0"/>
              </a:rPr>
              <a:t>&gt; At the same time, the coal industry grew significantly, with the invention of </a:t>
            </a:r>
            <a:r>
              <a:rPr lang="en-US" b="1" i="0" dirty="0">
                <a:solidFill>
                  <a:srgbClr val="1B1B1B"/>
                </a:solidFill>
                <a:effectLst/>
                <a:latin typeface="Raleway" panose="020B0604020202020204" pitchFamily="2" charset="0"/>
              </a:rPr>
              <a:t>steam engines </a:t>
            </a:r>
            <a:r>
              <a:rPr lang="en-US" b="0" i="0" dirty="0">
                <a:solidFill>
                  <a:srgbClr val="1B1B1B"/>
                </a:solidFill>
                <a:effectLst/>
                <a:latin typeface="Raleway" panose="020B0604020202020204" pitchFamily="2" charset="0"/>
              </a:rPr>
              <a:t>that created a new type of energy that later on helped speed up the </a:t>
            </a:r>
            <a:r>
              <a:rPr lang="en-US" b="1" i="0" dirty="0">
                <a:solidFill>
                  <a:srgbClr val="1B1B1B"/>
                </a:solidFill>
                <a:effectLst/>
                <a:latin typeface="Raleway" panose="020B0604020202020204" pitchFamily="2" charset="0"/>
              </a:rPr>
              <a:t>manufacturing of railroads, thus accelerating the economy</a:t>
            </a:r>
            <a:r>
              <a:rPr lang="en-US" b="0" i="0" dirty="0">
                <a:solidFill>
                  <a:srgbClr val="1B1B1B"/>
                </a:solidFill>
                <a:effectLst/>
                <a:latin typeface="Raleway" panose="020B0604020202020204" pitchFamily="2" charset="0"/>
              </a:rPr>
              <a:t>. Now you got steam-powered trains which meant that goods and humans could move farther, faster.</a:t>
            </a:r>
          </a:p>
          <a:p>
            <a:pPr algn="l"/>
            <a:endParaRPr lang="en-US" b="0" i="0" dirty="0">
              <a:solidFill>
                <a:srgbClr val="1B1B1B"/>
              </a:solidFill>
              <a:effectLst/>
              <a:latin typeface="Raleway" panose="020B0604020202020204" pitchFamily="2" charset="0"/>
            </a:endParaRPr>
          </a:p>
          <a:p>
            <a:r>
              <a:rPr lang="en-US" b="0" baseline="0" dirty="0"/>
              <a:t>[Engage]: First ask if any of the learners know what Industry 2.0 was – and if so, explain it to us.</a:t>
            </a:r>
          </a:p>
          <a:p>
            <a:endParaRPr lang="en-US" b="0" baseline="0" dirty="0"/>
          </a:p>
          <a:p>
            <a:r>
              <a:rPr lang="en-US" b="0" baseline="0" dirty="0"/>
              <a:t>&lt;then&gt;</a:t>
            </a:r>
          </a:p>
          <a:p>
            <a:endParaRPr lang="en-US" b="0" baseline="0" dirty="0"/>
          </a:p>
          <a:p>
            <a:r>
              <a:rPr lang="en-US" b="0" baseline="0" dirty="0"/>
              <a:t>What major discovery happened in the 19</a:t>
            </a:r>
            <a:r>
              <a:rPr lang="en-US" b="0" baseline="30000" dirty="0"/>
              <a:t>th</a:t>
            </a:r>
            <a:r>
              <a:rPr lang="en-US" b="0" baseline="0" dirty="0"/>
              <a:t> century? &lt;drop hints that hopefully lead them to the answer, electricity&gt;</a:t>
            </a:r>
          </a:p>
          <a:p>
            <a:endParaRPr lang="en-US" b="0" baseline="0" dirty="0"/>
          </a:p>
          <a:p>
            <a:r>
              <a:rPr lang="en-US" b="1" baseline="0" dirty="0"/>
              <a:t>Second Industrial Revolution</a:t>
            </a:r>
          </a:p>
          <a:p>
            <a:pPr algn="l"/>
            <a:r>
              <a:rPr lang="en-US" b="0" i="0" dirty="0">
                <a:solidFill>
                  <a:srgbClr val="000000"/>
                </a:solidFill>
                <a:effectLst/>
                <a:latin typeface="Helvetica Neue"/>
              </a:rPr>
              <a:t>The </a:t>
            </a:r>
            <a:r>
              <a:rPr lang="en-US" b="1" i="0" dirty="0">
                <a:solidFill>
                  <a:srgbClr val="000000"/>
                </a:solidFill>
                <a:effectLst/>
                <a:latin typeface="Helvetica Neue"/>
              </a:rPr>
              <a:t>Second Industrial Revolution</a:t>
            </a:r>
            <a:r>
              <a:rPr lang="en-US" b="0" i="0" dirty="0">
                <a:solidFill>
                  <a:srgbClr val="000000"/>
                </a:solidFill>
                <a:effectLst/>
                <a:latin typeface="Helvetica Neue"/>
              </a:rPr>
              <a:t> began in the 19th century through the discovery of &lt;Click&gt; </a:t>
            </a:r>
            <a:r>
              <a:rPr lang="en-US" b="1" i="0" dirty="0">
                <a:solidFill>
                  <a:srgbClr val="000000"/>
                </a:solidFill>
                <a:effectLst/>
                <a:latin typeface="Helvetica Neue"/>
              </a:rPr>
              <a:t>electricity </a:t>
            </a:r>
            <a:r>
              <a:rPr lang="en-US" b="0" i="0" dirty="0">
                <a:solidFill>
                  <a:srgbClr val="000000"/>
                </a:solidFill>
                <a:effectLst/>
                <a:latin typeface="Helvetica Neue"/>
              </a:rPr>
              <a:t>and &lt;Click&gt; the </a:t>
            </a:r>
            <a:r>
              <a:rPr lang="en-US" b="1" i="0" dirty="0">
                <a:solidFill>
                  <a:srgbClr val="000000"/>
                </a:solidFill>
                <a:effectLst/>
                <a:latin typeface="Helvetica Neue"/>
              </a:rPr>
              <a:t>assembly line production</a:t>
            </a:r>
            <a:r>
              <a:rPr lang="en-US" b="0" i="0" dirty="0">
                <a:solidFill>
                  <a:srgbClr val="000000"/>
                </a:solidFill>
                <a:effectLst/>
                <a:latin typeface="Helvetica Neue"/>
              </a:rPr>
              <a:t>. </a:t>
            </a:r>
            <a:r>
              <a:rPr lang="en-US" b="1" i="0" dirty="0">
                <a:solidFill>
                  <a:srgbClr val="000000"/>
                </a:solidFill>
                <a:effectLst/>
                <a:latin typeface="Helvetica Neue"/>
              </a:rPr>
              <a:t>Henry Ford</a:t>
            </a:r>
            <a:r>
              <a:rPr lang="en-US" b="0" i="0" dirty="0">
                <a:solidFill>
                  <a:srgbClr val="000000"/>
                </a:solidFill>
                <a:effectLst/>
                <a:latin typeface="Helvetica Neue"/>
              </a:rPr>
              <a:t> (1863-1947) took the idea of </a:t>
            </a:r>
            <a:r>
              <a:rPr lang="en-US" b="1" i="0" dirty="0">
                <a:solidFill>
                  <a:srgbClr val="000000"/>
                </a:solidFill>
                <a:effectLst/>
                <a:latin typeface="Helvetica Neue"/>
              </a:rPr>
              <a:t>mass production</a:t>
            </a:r>
            <a:r>
              <a:rPr lang="en-US" b="0" i="0" dirty="0">
                <a:solidFill>
                  <a:srgbClr val="000000"/>
                </a:solidFill>
                <a:effectLst/>
                <a:latin typeface="Helvetica Neue"/>
              </a:rPr>
              <a:t> into </a:t>
            </a:r>
            <a:r>
              <a:rPr lang="en-US" b="1" i="0" dirty="0">
                <a:solidFill>
                  <a:srgbClr val="000000"/>
                </a:solidFill>
                <a:effectLst/>
                <a:latin typeface="Helvetica Neue"/>
              </a:rPr>
              <a:t>automobile production</a:t>
            </a:r>
            <a:r>
              <a:rPr lang="en-US" b="0" i="0" dirty="0">
                <a:solidFill>
                  <a:srgbClr val="000000"/>
                </a:solidFill>
                <a:effectLst/>
                <a:latin typeface="Helvetica Neue"/>
              </a:rPr>
              <a:t> and drastically altered it in the process. While before one station assembled an entire automobile, now the vehicles were produced in partial steps on the conveyor belt - </a:t>
            </a:r>
            <a:r>
              <a:rPr lang="en-US" b="1" i="0" dirty="0">
                <a:solidFill>
                  <a:srgbClr val="000000"/>
                </a:solidFill>
                <a:effectLst/>
                <a:latin typeface="Helvetica Neue"/>
              </a:rPr>
              <a:t>significantly faster</a:t>
            </a:r>
            <a:r>
              <a:rPr lang="en-US" b="0" i="0" dirty="0">
                <a:solidFill>
                  <a:srgbClr val="000000"/>
                </a:solidFill>
                <a:effectLst/>
                <a:latin typeface="Helvetica Neue"/>
              </a:rPr>
              <a:t> and at</a:t>
            </a:r>
            <a:r>
              <a:rPr lang="en-US" b="1" i="0" dirty="0">
                <a:solidFill>
                  <a:srgbClr val="000000"/>
                </a:solidFill>
                <a:effectLst/>
                <a:latin typeface="Helvetica Neue"/>
              </a:rPr>
              <a:t> lower cost</a:t>
            </a:r>
            <a:r>
              <a:rPr lang="en-US" b="0" i="0" dirty="0">
                <a:solidFill>
                  <a:srgbClr val="000000"/>
                </a:solidFill>
                <a:effectLst/>
                <a:latin typeface="Helvetica Neue"/>
              </a:rPr>
              <a:t>.</a:t>
            </a:r>
          </a:p>
          <a:p>
            <a:pPr algn="l"/>
            <a:endParaRPr lang="en-US" b="0" i="0" baseline="0" dirty="0">
              <a:solidFill>
                <a:srgbClr val="000000"/>
              </a:solidFill>
              <a:effectLst/>
              <a:latin typeface="Helvetica Neue"/>
            </a:endParaRPr>
          </a:p>
          <a:p>
            <a:r>
              <a:rPr lang="en-US" b="0" baseline="0" dirty="0"/>
              <a:t>[Engage]: First ask if any of the learners know what Industry 3.0 was – and if so, explain it to us.</a:t>
            </a:r>
          </a:p>
          <a:p>
            <a:endParaRPr lang="en-US" b="0" baseline="0" dirty="0"/>
          </a:p>
          <a:p>
            <a:r>
              <a:rPr lang="en-US" b="0" baseline="0" dirty="0"/>
              <a:t>&lt;then&gt;</a:t>
            </a:r>
          </a:p>
          <a:p>
            <a:endParaRPr lang="en-US" b="0" baseline="0" dirty="0"/>
          </a:p>
          <a:p>
            <a:r>
              <a:rPr lang="en-US" b="0" baseline="0" dirty="0"/>
              <a:t>This happened in the ‘70s? Can you think what it is? &lt;drop hints that hopefully lead them to the answer, computers&gt; &lt;Click&gt;</a:t>
            </a:r>
          </a:p>
          <a:p>
            <a:endParaRPr lang="en-US" b="0" baseline="0" dirty="0"/>
          </a:p>
          <a:p>
            <a:r>
              <a:rPr lang="en-US" b="1" baseline="0" dirty="0"/>
              <a:t>Third Industrial Revolution (Digital Revolution)</a:t>
            </a:r>
          </a:p>
          <a:p>
            <a:pPr algn="l"/>
            <a:r>
              <a:rPr lang="en-US" b="0" i="0" dirty="0">
                <a:solidFill>
                  <a:srgbClr val="000000"/>
                </a:solidFill>
                <a:effectLst/>
                <a:latin typeface="Helvetica Neue"/>
              </a:rPr>
              <a:t>The </a:t>
            </a:r>
            <a:r>
              <a:rPr lang="en-US" b="1" i="0" dirty="0">
                <a:solidFill>
                  <a:srgbClr val="000000"/>
                </a:solidFill>
                <a:effectLst/>
                <a:latin typeface="Helvetica Neue"/>
              </a:rPr>
              <a:t>Third Industrial Revolution</a:t>
            </a:r>
            <a:r>
              <a:rPr lang="en-US" b="0" i="0" dirty="0">
                <a:solidFill>
                  <a:srgbClr val="000000"/>
                </a:solidFill>
                <a:effectLst/>
                <a:latin typeface="Helvetica Neue"/>
              </a:rPr>
              <a:t> began in the ’70s in the 20th century through </a:t>
            </a:r>
            <a:r>
              <a:rPr lang="en-US" b="1" i="0" dirty="0">
                <a:solidFill>
                  <a:srgbClr val="000000"/>
                </a:solidFill>
                <a:effectLst/>
                <a:latin typeface="Helvetica Neue"/>
              </a:rPr>
              <a:t>partial automation</a:t>
            </a:r>
            <a:r>
              <a:rPr lang="en-US" b="0" i="0" dirty="0">
                <a:solidFill>
                  <a:srgbClr val="000000"/>
                </a:solidFill>
                <a:effectLst/>
                <a:latin typeface="Helvetica Neue"/>
              </a:rPr>
              <a:t> using </a:t>
            </a:r>
            <a:r>
              <a:rPr lang="en-US" b="1" i="0" dirty="0">
                <a:solidFill>
                  <a:srgbClr val="000000"/>
                </a:solidFill>
                <a:effectLst/>
                <a:latin typeface="Helvetica Neue"/>
              </a:rPr>
              <a:t>memory-programmable controls</a:t>
            </a:r>
            <a:r>
              <a:rPr lang="en-US" b="0" i="0" dirty="0">
                <a:solidFill>
                  <a:srgbClr val="000000"/>
                </a:solidFill>
                <a:effectLst/>
                <a:latin typeface="Helvetica Neue"/>
              </a:rPr>
              <a:t> and </a:t>
            </a:r>
            <a:r>
              <a:rPr lang="en-US" b="1" i="0" dirty="0">
                <a:solidFill>
                  <a:srgbClr val="000000"/>
                </a:solidFill>
                <a:effectLst/>
                <a:latin typeface="Helvetica Neue"/>
              </a:rPr>
              <a:t>computers</a:t>
            </a:r>
            <a:r>
              <a:rPr lang="en-US" b="0" i="0" dirty="0">
                <a:solidFill>
                  <a:srgbClr val="000000"/>
                </a:solidFill>
                <a:effectLst/>
                <a:latin typeface="Helvetica Neue"/>
              </a:rPr>
              <a:t>. Since the introduction of these technologies, we are now able to </a:t>
            </a:r>
            <a:r>
              <a:rPr lang="en-US" b="1" i="0" dirty="0">
                <a:solidFill>
                  <a:srgbClr val="000000"/>
                </a:solidFill>
                <a:effectLst/>
                <a:latin typeface="Helvetica Neue"/>
              </a:rPr>
              <a:t>automate </a:t>
            </a:r>
            <a:r>
              <a:rPr lang="en-US" b="0" i="0" dirty="0">
                <a:solidFill>
                  <a:srgbClr val="000000"/>
                </a:solidFill>
                <a:effectLst/>
                <a:latin typeface="Helvetica Neue"/>
              </a:rPr>
              <a:t>an entire </a:t>
            </a:r>
            <a:r>
              <a:rPr lang="en-US" b="1" i="0" dirty="0">
                <a:solidFill>
                  <a:srgbClr val="000000"/>
                </a:solidFill>
                <a:effectLst/>
                <a:latin typeface="Helvetica Neue"/>
              </a:rPr>
              <a:t>production process - </a:t>
            </a:r>
            <a:r>
              <a:rPr lang="en-US" b="0" i="0" dirty="0">
                <a:solidFill>
                  <a:srgbClr val="000000"/>
                </a:solidFill>
                <a:effectLst/>
                <a:latin typeface="Helvetica Neue"/>
              </a:rPr>
              <a:t>without human assistance. Known examples of this are </a:t>
            </a:r>
            <a:r>
              <a:rPr lang="en-US" b="1" i="0" dirty="0">
                <a:solidFill>
                  <a:srgbClr val="000000"/>
                </a:solidFill>
                <a:effectLst/>
                <a:latin typeface="Helvetica Neue"/>
              </a:rPr>
              <a:t>robots </a:t>
            </a:r>
            <a:r>
              <a:rPr lang="en-US" b="0" i="0" dirty="0">
                <a:solidFill>
                  <a:srgbClr val="000000"/>
                </a:solidFill>
                <a:effectLst/>
                <a:latin typeface="Helvetica Neue"/>
              </a:rPr>
              <a:t>that perform programmed sequences without human intervention.</a:t>
            </a:r>
            <a:endParaRPr lang="en-US" b="0" baseline="0" dirty="0"/>
          </a:p>
          <a:p>
            <a:pPr algn="l"/>
            <a:endParaRPr lang="en-US" b="0" baseline="0" dirty="0"/>
          </a:p>
          <a:p>
            <a:pPr algn="l"/>
            <a:endParaRPr lang="en-US" b="0" i="0" dirty="0">
              <a:solidFill>
                <a:srgbClr val="1B1B1B"/>
              </a:solidFill>
              <a:effectLst/>
              <a:latin typeface="Raleway" panose="020B0604020202020204" pitchFamily="2" charset="0"/>
            </a:endParaRPr>
          </a:p>
          <a:p>
            <a:pPr algn="l"/>
            <a:endParaRPr lang="en-US" b="0" i="0" dirty="0">
              <a:solidFill>
                <a:srgbClr val="424242"/>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905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grpSp>
        <p:nvGrpSpPr>
          <p:cNvPr id="2" name="Group 1">
            <a:extLst>
              <a:ext uri="{FF2B5EF4-FFF2-40B4-BE49-F238E27FC236}">
                <a16:creationId xmlns:a16="http://schemas.microsoft.com/office/drawing/2014/main" id="{676284C4-4AF4-EA22-567D-61D1450AA7E3}"/>
              </a:ext>
            </a:extLst>
          </p:cNvPr>
          <p:cNvGrpSpPr/>
          <p:nvPr userDrawn="1"/>
        </p:nvGrpSpPr>
        <p:grpSpPr>
          <a:xfrm>
            <a:off x="419100" y="6146333"/>
            <a:ext cx="1570943" cy="566943"/>
            <a:chOff x="695949" y="5451263"/>
            <a:chExt cx="1570943" cy="566943"/>
          </a:xfrm>
        </p:grpSpPr>
        <p:sp>
          <p:nvSpPr>
            <p:cNvPr id="5" name="TextBox 4">
              <a:extLst>
                <a:ext uri="{FF2B5EF4-FFF2-40B4-BE49-F238E27FC236}">
                  <a16:creationId xmlns:a16="http://schemas.microsoft.com/office/drawing/2014/main" id="{C875356F-C390-2973-70F9-AC6FDAE79792}"/>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014B6545-AC85-D494-3E80-B9812C25837F}"/>
                </a:ext>
              </a:extLst>
            </p:cNvPr>
            <p:cNvSpPr txBox="1"/>
            <p:nvPr userDrawn="1"/>
          </p:nvSpPr>
          <p:spPr>
            <a:xfrm>
              <a:off x="695949" y="5556541"/>
              <a:ext cx="157094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102" r="34101" b="38406"/>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grpSp>
        <p:nvGrpSpPr>
          <p:cNvPr id="4" name="Group 3">
            <a:extLst>
              <a:ext uri="{FF2B5EF4-FFF2-40B4-BE49-F238E27FC236}">
                <a16:creationId xmlns:a16="http://schemas.microsoft.com/office/drawing/2014/main" id="{03C25E91-7CCC-4470-F5FB-04CF790411F0}"/>
              </a:ext>
            </a:extLst>
          </p:cNvPr>
          <p:cNvGrpSpPr/>
          <p:nvPr userDrawn="1"/>
        </p:nvGrpSpPr>
        <p:grpSpPr>
          <a:xfrm>
            <a:off x="419100" y="6146333"/>
            <a:ext cx="1651093" cy="566943"/>
            <a:chOff x="695949" y="5451263"/>
            <a:chExt cx="1651093" cy="566943"/>
          </a:xfrm>
        </p:grpSpPr>
        <p:sp>
          <p:nvSpPr>
            <p:cNvPr id="5" name="TextBox 4">
              <a:extLst>
                <a:ext uri="{FF2B5EF4-FFF2-40B4-BE49-F238E27FC236}">
                  <a16:creationId xmlns:a16="http://schemas.microsoft.com/office/drawing/2014/main" id="{FE82860D-EFA2-53AC-5897-22998D0B51C9}"/>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0F62252B-6ED8-36F4-3959-E558BC3B1129}"/>
                </a:ext>
              </a:extLst>
            </p:cNvPr>
            <p:cNvSpPr txBox="1"/>
            <p:nvPr userDrawn="1"/>
          </p:nvSpPr>
          <p:spPr>
            <a:xfrm>
              <a:off x="695949" y="5556541"/>
              <a:ext cx="165109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User Groups</a:t>
              </a:r>
            </a:p>
          </p:txBody>
        </p:sp>
      </p:gr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grpSp>
        <p:nvGrpSpPr>
          <p:cNvPr id="4" name="Group 3">
            <a:extLst>
              <a:ext uri="{FF2B5EF4-FFF2-40B4-BE49-F238E27FC236}">
                <a16:creationId xmlns:a16="http://schemas.microsoft.com/office/drawing/2014/main" id="{698F3EB3-01CD-406E-EFC7-D896D24C27B8}"/>
              </a:ext>
            </a:extLst>
          </p:cNvPr>
          <p:cNvGrpSpPr/>
          <p:nvPr userDrawn="1"/>
        </p:nvGrpSpPr>
        <p:grpSpPr>
          <a:xfrm>
            <a:off x="419100" y="6146333"/>
            <a:ext cx="1651093" cy="566943"/>
            <a:chOff x="695949" y="5451263"/>
            <a:chExt cx="1651093" cy="566943"/>
          </a:xfrm>
        </p:grpSpPr>
        <p:sp>
          <p:nvSpPr>
            <p:cNvPr id="5" name="TextBox 4">
              <a:extLst>
                <a:ext uri="{FF2B5EF4-FFF2-40B4-BE49-F238E27FC236}">
                  <a16:creationId xmlns:a16="http://schemas.microsoft.com/office/drawing/2014/main" id="{F54284EA-7DA8-39E9-AE1E-69E9B4C63A53}"/>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379BA89F-2822-3C21-4A57-A3EB5685E9BB}"/>
                </a:ext>
              </a:extLst>
            </p:cNvPr>
            <p:cNvSpPr txBox="1"/>
            <p:nvPr userDrawn="1"/>
          </p:nvSpPr>
          <p:spPr>
            <a:xfrm>
              <a:off x="695949" y="5556541"/>
              <a:ext cx="165109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User Groups</a:t>
              </a:r>
            </a:p>
          </p:txBody>
        </p:sp>
      </p:grpSp>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5/10/24</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728696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8869"/>
            <a:ext cx="10972800" cy="535531"/>
          </a:xfrm>
        </p:spPr>
        <p:txBody>
          <a:bodyPr/>
          <a:lstStyle>
            <a:lvl1pPr>
              <a:defRPr/>
            </a:lvl1pPr>
          </a:lstStyle>
          <a:p>
            <a:r>
              <a:rPr lang="en-US" dirty="0"/>
              <a:t>Agenda layout</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1D30D507-5EDF-4070-BEC0-89D169A01ED1}" type="datetime1">
              <a:rPr lang="en-US" smtClean="0"/>
              <a:t>5/10/24</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8" name="Text Placeholder 6">
            <a:extLst>
              <a:ext uri="{FF2B5EF4-FFF2-40B4-BE49-F238E27FC236}">
                <a16:creationId xmlns:a16="http://schemas.microsoft.com/office/drawing/2014/main" id="{60178058-1FAE-4C45-8C2E-1EFD6ABAC015}"/>
              </a:ext>
            </a:extLst>
          </p:cNvPr>
          <p:cNvSpPr>
            <a:spLocks noGrp="1"/>
          </p:cNvSpPr>
          <p:nvPr>
            <p:ph type="body" sz="quarter" idx="10" hasCustomPrompt="1"/>
          </p:nvPr>
        </p:nvSpPr>
        <p:spPr>
          <a:xfrm>
            <a:off x="609600" y="1354582"/>
            <a:ext cx="10972800" cy="4855718"/>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179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grpSp>
        <p:nvGrpSpPr>
          <p:cNvPr id="13" name="Group 12">
            <a:extLst>
              <a:ext uri="{FF2B5EF4-FFF2-40B4-BE49-F238E27FC236}">
                <a16:creationId xmlns:a16="http://schemas.microsoft.com/office/drawing/2014/main" id="{39CCF204-999C-5C2A-88A8-6463AB9D82E7}"/>
              </a:ext>
            </a:extLst>
          </p:cNvPr>
          <p:cNvGrpSpPr/>
          <p:nvPr userDrawn="1"/>
        </p:nvGrpSpPr>
        <p:grpSpPr>
          <a:xfrm>
            <a:off x="419100" y="6146333"/>
            <a:ext cx="1570943" cy="566943"/>
            <a:chOff x="695949" y="5451263"/>
            <a:chExt cx="1570943" cy="566943"/>
          </a:xfrm>
        </p:grpSpPr>
        <p:sp>
          <p:nvSpPr>
            <p:cNvPr id="14" name="TextBox 13">
              <a:extLst>
                <a:ext uri="{FF2B5EF4-FFF2-40B4-BE49-F238E27FC236}">
                  <a16:creationId xmlns:a16="http://schemas.microsoft.com/office/drawing/2014/main" id="{1BCE3055-B9EE-39A3-BC0C-D0F901DE12E0}"/>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15" name="TextBox 14">
              <a:extLst>
                <a:ext uri="{FF2B5EF4-FFF2-40B4-BE49-F238E27FC236}">
                  <a16:creationId xmlns:a16="http://schemas.microsoft.com/office/drawing/2014/main" id="{96F472E1-D984-F275-8A68-E2CF5D822A4F}"/>
                </a:ext>
              </a:extLst>
            </p:cNvPr>
            <p:cNvSpPr txBox="1"/>
            <p:nvPr userDrawn="1"/>
          </p:nvSpPr>
          <p:spPr>
            <a:xfrm>
              <a:off x="695949" y="5556541"/>
              <a:ext cx="157094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817" r:id="rId2"/>
    <p:sldLayoutId id="2147483665" r:id="rId3"/>
    <p:sldLayoutId id="2147483691" r:id="rId4"/>
    <p:sldLayoutId id="2147483718" r:id="rId5"/>
    <p:sldLayoutId id="2147483669" r:id="rId6"/>
    <p:sldLayoutId id="2147483666" r:id="rId7"/>
    <p:sldLayoutId id="2147483670" r:id="rId8"/>
    <p:sldLayoutId id="2147483672" r:id="rId9"/>
    <p:sldLayoutId id="2147483668" r:id="rId10"/>
    <p:sldLayoutId id="2147483673" r:id="rId11"/>
    <p:sldLayoutId id="2147483674" r:id="rId12"/>
    <p:sldLayoutId id="2147483732" r:id="rId13"/>
    <p:sldLayoutId id="2147483685" r:id="rId14"/>
    <p:sldLayoutId id="2147483686" r:id="rId15"/>
    <p:sldLayoutId id="2147483710" r:id="rId16"/>
    <p:sldLayoutId id="2147483671" r:id="rId17"/>
    <p:sldLayoutId id="2147483723" r:id="rId18"/>
    <p:sldLayoutId id="2147483720" r:id="rId19"/>
    <p:sldLayoutId id="2147483719" r:id="rId20"/>
    <p:sldLayoutId id="2147483721" r:id="rId21"/>
    <p:sldLayoutId id="2147483702" r:id="rId22"/>
    <p:sldLayoutId id="2147483733" r:id="rId23"/>
    <p:sldLayoutId id="2147483939" r:id="rId24"/>
    <p:sldLayoutId id="2147483683" r:id="rId25"/>
    <p:sldLayoutId id="2147483677" r:id="rId26"/>
    <p:sldLayoutId id="2147483684" r:id="rId27"/>
    <p:sldLayoutId id="2147483701" r:id="rId28"/>
    <p:sldLayoutId id="2147483676" r:id="rId29"/>
    <p:sldLayoutId id="2147483678" r:id="rId30"/>
    <p:sldLayoutId id="2147483675" r:id="rId31"/>
    <p:sldLayoutId id="2147483700" r:id="rId32"/>
    <p:sldLayoutId id="2147483693" r:id="rId33"/>
    <p:sldLayoutId id="2147483725" r:id="rId34"/>
    <p:sldLayoutId id="2147483724" r:id="rId35"/>
    <p:sldLayoutId id="2147483699" r:id="rId36"/>
    <p:sldLayoutId id="2147483708" r:id="rId37"/>
    <p:sldLayoutId id="2147483707" r:id="rId38"/>
    <p:sldLayoutId id="2147483709" r:id="rId39"/>
    <p:sldLayoutId id="2147483712" r:id="rId40"/>
    <p:sldLayoutId id="2147483726" r:id="rId41"/>
    <p:sldLayoutId id="2147483692" r:id="rId42"/>
    <p:sldLayoutId id="2147483695" r:id="rId43"/>
    <p:sldLayoutId id="2147483696" r:id="rId44"/>
    <p:sldLayoutId id="2147483697" r:id="rId45"/>
    <p:sldLayoutId id="2147483704" r:id="rId46"/>
    <p:sldLayoutId id="2147483703" r:id="rId47"/>
    <p:sldLayoutId id="2147483694" r:id="rId48"/>
    <p:sldLayoutId id="2147483729" r:id="rId49"/>
    <p:sldLayoutId id="2147483728" r:id="rId50"/>
    <p:sldLayoutId id="2147483722" r:id="rId51"/>
    <p:sldLayoutId id="2147483730" r:id="rId52"/>
    <p:sldLayoutId id="2147483731" r:id="rId53"/>
    <p:sldLayoutId id="2147483681" r:id="rId54"/>
    <p:sldLayoutId id="2147483727" r:id="rId55"/>
    <p:sldLayoutId id="2147483705" r:id="rId56"/>
    <p:sldLayoutId id="2147483819" r:id="rId57"/>
    <p:sldLayoutId id="2147483820" r:id="rId58"/>
    <p:sldLayoutId id="2147483821" r:id="rId59"/>
    <p:sldLayoutId id="2147483687" r:id="rId60"/>
    <p:sldLayoutId id="2147483690" r:id="rId61"/>
    <p:sldLayoutId id="2147483941" r:id="rId62"/>
    <p:sldLayoutId id="2147483942" r:id="rId63"/>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3.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3.xml"/><Relationship Id="rId1" Type="http://schemas.openxmlformats.org/officeDocument/2006/relationships/video" Target="https://www.youtube.com/embed/4wVwtmjaHcE?feature=oembed" TargetMode="Externa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chrome-extension://efaidnbmnnnibpcajpcglclefindmkaj/https:/www.key4biz.it/wp-content/uploads/2023/03/Global-Economics-Analyst_-The-Potentially-Large-Effects-of-Artificial-Intelligence-on-Economic-Growth-Briggs_Kodnani.pdf"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survey.stackoverflow.co/2023/#ai"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D209-54B3-B622-8C83-7F35CA4C322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9390F78-8588-15F8-A87F-73E3F98DD40A}"/>
              </a:ext>
            </a:extLst>
          </p:cNvPr>
          <p:cNvSpPr>
            <a:spLocks noGrp="1"/>
          </p:cNvSpPr>
          <p:nvPr>
            <p:ph type="sldNum" sz="quarter" idx="4"/>
          </p:nvPr>
        </p:nvSpPr>
        <p:spPr/>
        <p:txBody>
          <a:bodyPr/>
          <a:lstStyle/>
          <a:p>
            <a:fld id="{DC503246-BBCE-4F0A-BCDC-08FC4C52637D}" type="slidenum">
              <a:rPr lang="en-US" smtClean="0"/>
              <a:pPr/>
              <a:t>1</a:t>
            </a:fld>
            <a:endParaRPr lang="en-US"/>
          </a:p>
        </p:txBody>
      </p:sp>
      <p:sp>
        <p:nvSpPr>
          <p:cNvPr id="4" name="TextBox 3">
            <a:extLst>
              <a:ext uri="{FF2B5EF4-FFF2-40B4-BE49-F238E27FC236}">
                <a16:creationId xmlns:a16="http://schemas.microsoft.com/office/drawing/2014/main" id="{AAA0CF24-A347-5446-C426-F8D71DB6ED7B}"/>
              </a:ext>
            </a:extLst>
          </p:cNvPr>
          <p:cNvSpPr txBox="1"/>
          <p:nvPr/>
        </p:nvSpPr>
        <p:spPr>
          <a:xfrm>
            <a:off x="554095" y="472966"/>
            <a:ext cx="1918795" cy="369332"/>
          </a:xfrm>
          <a:prstGeom prst="rect">
            <a:avLst/>
          </a:prstGeom>
          <a:noFill/>
        </p:spPr>
        <p:txBody>
          <a:bodyPr wrap="none" lIns="0" rIns="0" rtlCol="0">
            <a:spAutoFit/>
          </a:bodyPr>
          <a:lstStyle/>
          <a:p>
            <a:pPr algn="ctr"/>
            <a:r>
              <a:rPr lang="en-US" dirty="0"/>
              <a:t>About this deck….</a:t>
            </a:r>
          </a:p>
        </p:txBody>
      </p:sp>
      <p:sp>
        <p:nvSpPr>
          <p:cNvPr id="5" name="TextBox 4">
            <a:extLst>
              <a:ext uri="{FF2B5EF4-FFF2-40B4-BE49-F238E27FC236}">
                <a16:creationId xmlns:a16="http://schemas.microsoft.com/office/drawing/2014/main" id="{4D524FA5-821B-5937-95E1-13138F7F17C2}"/>
              </a:ext>
            </a:extLst>
          </p:cNvPr>
          <p:cNvSpPr txBox="1"/>
          <p:nvPr/>
        </p:nvSpPr>
        <p:spPr>
          <a:xfrm>
            <a:off x="554095" y="839447"/>
            <a:ext cx="10447580" cy="769441"/>
          </a:xfrm>
          <a:prstGeom prst="rect">
            <a:avLst/>
          </a:prstGeom>
          <a:noFill/>
        </p:spPr>
        <p:txBody>
          <a:bodyPr wrap="square" lIns="0" rIns="0" rtlCol="0">
            <a:spAutoFit/>
          </a:bodyPr>
          <a:lstStyle/>
          <a:p>
            <a:r>
              <a:rPr lang="en-US" sz="4400" dirty="0"/>
              <a:t>Hello!</a:t>
            </a:r>
          </a:p>
        </p:txBody>
      </p:sp>
      <p:sp>
        <p:nvSpPr>
          <p:cNvPr id="6" name="TextBox 5">
            <a:extLst>
              <a:ext uri="{FF2B5EF4-FFF2-40B4-BE49-F238E27FC236}">
                <a16:creationId xmlns:a16="http://schemas.microsoft.com/office/drawing/2014/main" id="{86C21B70-E716-D5D5-F7AE-A466660DE50E}"/>
              </a:ext>
            </a:extLst>
          </p:cNvPr>
          <p:cNvSpPr txBox="1"/>
          <p:nvPr/>
        </p:nvSpPr>
        <p:spPr>
          <a:xfrm>
            <a:off x="554095" y="1606036"/>
            <a:ext cx="10447580" cy="646331"/>
          </a:xfrm>
          <a:prstGeom prst="rect">
            <a:avLst/>
          </a:prstGeom>
          <a:noFill/>
        </p:spPr>
        <p:txBody>
          <a:bodyPr wrap="square" lIns="0" rIns="0" rtlCol="0">
            <a:spAutoFit/>
          </a:bodyPr>
          <a:lstStyle/>
          <a:p>
            <a:r>
              <a:rPr lang="en-US" dirty="0">
                <a:solidFill>
                  <a:schemeClr val="tx1">
                    <a:lumMod val="50000"/>
                    <a:lumOff val="50000"/>
                  </a:schemeClr>
                </a:solidFill>
              </a:rPr>
              <a:t>This deck is provided along with a collection of resources to help you host a generative AI themed event that will inform, educate and delight. </a:t>
            </a:r>
          </a:p>
        </p:txBody>
      </p:sp>
      <p:sp>
        <p:nvSpPr>
          <p:cNvPr id="7" name="TextBox 6">
            <a:extLst>
              <a:ext uri="{FF2B5EF4-FFF2-40B4-BE49-F238E27FC236}">
                <a16:creationId xmlns:a16="http://schemas.microsoft.com/office/drawing/2014/main" id="{9BF6BD1D-2655-482D-CF92-1C980D2BFB86}"/>
              </a:ext>
            </a:extLst>
          </p:cNvPr>
          <p:cNvSpPr txBox="1"/>
          <p:nvPr/>
        </p:nvSpPr>
        <p:spPr>
          <a:xfrm>
            <a:off x="567564" y="2535604"/>
            <a:ext cx="10447580" cy="1661993"/>
          </a:xfrm>
          <a:prstGeom prst="rect">
            <a:avLst/>
          </a:prstGeom>
          <a:noFill/>
        </p:spPr>
        <p:txBody>
          <a:bodyPr wrap="square" lIns="0" rIns="0" rtlCol="0">
            <a:spAutoFit/>
          </a:bodyPr>
          <a:lstStyle/>
          <a:p>
            <a:r>
              <a:rPr lang="en-US" dirty="0"/>
              <a:t>Synopsis: </a:t>
            </a:r>
          </a:p>
          <a:p>
            <a:r>
              <a:rPr lang="en-US" sz="1200" dirty="0"/>
              <a:t>This talk explores the rise of generative AI and its implications for the future of work. It begins by defining generative AI and contrasting it with traditional machine learning approaches. It then examines how technologies that automate aspects of work have impacted jobs throughout history. The talk highlights specific tech roles poised to be augmented by generative AI and discusses the challenges, concerns, and potential mitigations around this emerging technology. It provides guidance on how employers and employees can prepare for a generative AI-driven future of work. The presentation concludes by showcasing tools and resources for learning and building with generative AI, enabling attendees to participate in shaping this technological transformation. With an engaging storytelling approach, this talk offers a balanced perspective on generative AI's impact while equipping the audience to capitalize on its opportunities.</a:t>
            </a:r>
          </a:p>
        </p:txBody>
      </p:sp>
      <p:sp>
        <p:nvSpPr>
          <p:cNvPr id="9" name="TextBox 8">
            <a:extLst>
              <a:ext uri="{FF2B5EF4-FFF2-40B4-BE49-F238E27FC236}">
                <a16:creationId xmlns:a16="http://schemas.microsoft.com/office/drawing/2014/main" id="{B0A8F884-AA3A-BAA1-C359-19A29D7A8FE5}"/>
              </a:ext>
            </a:extLst>
          </p:cNvPr>
          <p:cNvSpPr txBox="1"/>
          <p:nvPr/>
        </p:nvSpPr>
        <p:spPr>
          <a:xfrm>
            <a:off x="491035" y="4565670"/>
            <a:ext cx="6195848" cy="1200329"/>
          </a:xfrm>
          <a:prstGeom prst="rect">
            <a:avLst/>
          </a:prstGeom>
          <a:noFill/>
        </p:spPr>
        <p:txBody>
          <a:bodyPr wrap="square">
            <a:spAutoFit/>
          </a:bodyPr>
          <a:lstStyle/>
          <a:p>
            <a:r>
              <a:rPr lang="en-US" dirty="0"/>
              <a:t>Level: 100</a:t>
            </a:r>
          </a:p>
          <a:p>
            <a:endParaRPr lang="en-US" dirty="0"/>
          </a:p>
          <a:p>
            <a:r>
              <a:rPr lang="en-US" sz="1800" i="1" dirty="0"/>
              <a:t>(*The level can be adjusted by the presenter to meet the needs of the audience.)  </a:t>
            </a:r>
          </a:p>
        </p:txBody>
      </p:sp>
    </p:spTree>
    <p:extLst>
      <p:ext uri="{BB962C8B-B14F-4D97-AF65-F5344CB8AC3E}">
        <p14:creationId xmlns:p14="http://schemas.microsoft.com/office/powerpoint/2010/main" val="11877828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6AF443E-9EF6-4650-8D95-D154146AE8D1}"/>
              </a:ext>
            </a:extLst>
          </p:cNvPr>
          <p:cNvSpPr txBox="1"/>
          <p:nvPr/>
        </p:nvSpPr>
        <p:spPr>
          <a:xfrm>
            <a:off x="6273341" y="2598003"/>
            <a:ext cx="5281350" cy="830997"/>
          </a:xfrm>
          <a:prstGeom prst="rect">
            <a:avLst/>
          </a:prstGeom>
          <a:noFill/>
        </p:spPr>
        <p:txBody>
          <a:bodyPr wrap="square" lIns="0" rIns="0" rtlCol="0">
            <a:spAutoFit/>
          </a:bodyPr>
          <a:lstStyle/>
          <a:p>
            <a:pPr algn="l"/>
            <a:r>
              <a:rPr lang="en-US" sz="2400" dirty="0"/>
              <a:t>Tech Professionals and the rapid advancements in Artificial Intelligence</a:t>
            </a:r>
            <a:endParaRPr lang="en-GB" sz="2400" dirty="0" err="1"/>
          </a:p>
        </p:txBody>
      </p:sp>
      <p:pic>
        <p:nvPicPr>
          <p:cNvPr id="2" name="Picture 1">
            <a:extLst>
              <a:ext uri="{FF2B5EF4-FFF2-40B4-BE49-F238E27FC236}">
                <a16:creationId xmlns:a16="http://schemas.microsoft.com/office/drawing/2014/main" id="{2DAA33A8-B773-4FD6-A342-EA86DCAAAD6A}"/>
              </a:ext>
            </a:extLst>
          </p:cNvPr>
          <p:cNvPicPr>
            <a:picLocks noChangeAspect="1"/>
          </p:cNvPicPr>
          <p:nvPr/>
        </p:nvPicPr>
        <p:blipFill>
          <a:blip r:embed="rId3"/>
          <a:stretch>
            <a:fillRect/>
          </a:stretch>
        </p:blipFill>
        <p:spPr>
          <a:xfrm>
            <a:off x="396880" y="465512"/>
            <a:ext cx="5521781" cy="5521781"/>
          </a:xfrm>
          <a:prstGeom prst="rect">
            <a:avLst/>
          </a:prstGeom>
        </p:spPr>
      </p:pic>
    </p:spTree>
    <p:extLst>
      <p:ext uri="{BB962C8B-B14F-4D97-AF65-F5344CB8AC3E}">
        <p14:creationId xmlns:p14="http://schemas.microsoft.com/office/powerpoint/2010/main" val="33254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8D977D-BA23-4E17-AA59-190D3754816C}"/>
              </a:ext>
            </a:extLst>
          </p:cNvPr>
          <p:cNvPicPr>
            <a:picLocks noChangeAspect="1"/>
          </p:cNvPicPr>
          <p:nvPr/>
        </p:nvPicPr>
        <p:blipFill>
          <a:blip r:embed="rId3"/>
          <a:stretch>
            <a:fillRect/>
          </a:stretch>
        </p:blipFill>
        <p:spPr>
          <a:xfrm>
            <a:off x="315883" y="1483666"/>
            <a:ext cx="3429000" cy="3429000"/>
          </a:xfrm>
          <a:prstGeom prst="rect">
            <a:avLst/>
          </a:prstGeom>
        </p:spPr>
      </p:pic>
      <p:pic>
        <p:nvPicPr>
          <p:cNvPr id="7" name="Picture 6">
            <a:extLst>
              <a:ext uri="{FF2B5EF4-FFF2-40B4-BE49-F238E27FC236}">
                <a16:creationId xmlns:a16="http://schemas.microsoft.com/office/drawing/2014/main" id="{C71C9974-91B0-48BC-8E2E-C37EE2F4FC8B}"/>
              </a:ext>
            </a:extLst>
          </p:cNvPr>
          <p:cNvPicPr>
            <a:picLocks noChangeAspect="1"/>
          </p:cNvPicPr>
          <p:nvPr/>
        </p:nvPicPr>
        <p:blipFill>
          <a:blip r:embed="rId4"/>
          <a:stretch>
            <a:fillRect/>
          </a:stretch>
        </p:blipFill>
        <p:spPr>
          <a:xfrm>
            <a:off x="8762999" y="0"/>
            <a:ext cx="3429000" cy="3429000"/>
          </a:xfrm>
          <a:prstGeom prst="rect">
            <a:avLst/>
          </a:prstGeom>
        </p:spPr>
      </p:pic>
      <p:pic>
        <p:nvPicPr>
          <p:cNvPr id="5" name="Picture 4">
            <a:extLst>
              <a:ext uri="{FF2B5EF4-FFF2-40B4-BE49-F238E27FC236}">
                <a16:creationId xmlns:a16="http://schemas.microsoft.com/office/drawing/2014/main" id="{B54348BC-88E3-48D1-90E9-24E88AFC1ED0}"/>
              </a:ext>
            </a:extLst>
          </p:cNvPr>
          <p:cNvPicPr>
            <a:picLocks noChangeAspect="1"/>
          </p:cNvPicPr>
          <p:nvPr/>
        </p:nvPicPr>
        <p:blipFill>
          <a:blip r:embed="rId5"/>
          <a:stretch>
            <a:fillRect/>
          </a:stretch>
        </p:blipFill>
        <p:spPr>
          <a:xfrm>
            <a:off x="8762998" y="3429000"/>
            <a:ext cx="3429002" cy="3429002"/>
          </a:xfrm>
          <a:prstGeom prst="rect">
            <a:avLst/>
          </a:prstGeom>
        </p:spPr>
      </p:pic>
      <p:sp>
        <p:nvSpPr>
          <p:cNvPr id="10" name="TextBox 9">
            <a:extLst>
              <a:ext uri="{FF2B5EF4-FFF2-40B4-BE49-F238E27FC236}">
                <a16:creationId xmlns:a16="http://schemas.microsoft.com/office/drawing/2014/main" id="{498BD799-4307-4D4E-9390-19604224A3C7}"/>
              </a:ext>
            </a:extLst>
          </p:cNvPr>
          <p:cNvSpPr txBox="1"/>
          <p:nvPr/>
        </p:nvSpPr>
        <p:spPr>
          <a:xfrm>
            <a:off x="3906980" y="2598003"/>
            <a:ext cx="2338647" cy="830997"/>
          </a:xfrm>
          <a:prstGeom prst="rect">
            <a:avLst/>
          </a:prstGeom>
          <a:noFill/>
        </p:spPr>
        <p:txBody>
          <a:bodyPr wrap="square" lIns="0" rIns="0" rtlCol="0">
            <a:spAutoFit/>
          </a:bodyPr>
          <a:lstStyle/>
          <a:p>
            <a:pPr algn="l"/>
            <a:r>
              <a:rPr lang="en-US" sz="2400" dirty="0"/>
              <a:t>First Industrial Revolution</a:t>
            </a:r>
            <a:endParaRPr lang="en-GB" sz="2400" dirty="0" err="1"/>
          </a:p>
        </p:txBody>
      </p:sp>
      <p:sp>
        <p:nvSpPr>
          <p:cNvPr id="11" name="TextBox 10">
            <a:extLst>
              <a:ext uri="{FF2B5EF4-FFF2-40B4-BE49-F238E27FC236}">
                <a16:creationId xmlns:a16="http://schemas.microsoft.com/office/drawing/2014/main" id="{CD6C0A3C-CF49-46A0-BB35-CF3FF279D668}"/>
              </a:ext>
            </a:extLst>
          </p:cNvPr>
          <p:cNvSpPr txBox="1"/>
          <p:nvPr/>
        </p:nvSpPr>
        <p:spPr>
          <a:xfrm>
            <a:off x="6424351" y="1483666"/>
            <a:ext cx="2338647" cy="1200329"/>
          </a:xfrm>
          <a:prstGeom prst="rect">
            <a:avLst/>
          </a:prstGeom>
          <a:noFill/>
        </p:spPr>
        <p:txBody>
          <a:bodyPr wrap="square" lIns="0" rIns="0" rtlCol="0">
            <a:spAutoFit/>
          </a:bodyPr>
          <a:lstStyle/>
          <a:p>
            <a:pPr algn="l"/>
            <a:r>
              <a:rPr lang="en-US" sz="2400" dirty="0"/>
              <a:t>Second Industrial Revolution</a:t>
            </a:r>
            <a:endParaRPr lang="en-GB" sz="2400" dirty="0" err="1"/>
          </a:p>
        </p:txBody>
      </p:sp>
      <p:sp>
        <p:nvSpPr>
          <p:cNvPr id="12" name="TextBox 11">
            <a:extLst>
              <a:ext uri="{FF2B5EF4-FFF2-40B4-BE49-F238E27FC236}">
                <a16:creationId xmlns:a16="http://schemas.microsoft.com/office/drawing/2014/main" id="{776A7C2C-66A7-4F1D-A988-8E6902B052F0}"/>
              </a:ext>
            </a:extLst>
          </p:cNvPr>
          <p:cNvSpPr txBox="1"/>
          <p:nvPr/>
        </p:nvSpPr>
        <p:spPr>
          <a:xfrm>
            <a:off x="6424351" y="4543335"/>
            <a:ext cx="2338647" cy="830997"/>
          </a:xfrm>
          <a:prstGeom prst="rect">
            <a:avLst/>
          </a:prstGeom>
          <a:noFill/>
        </p:spPr>
        <p:txBody>
          <a:bodyPr wrap="square" lIns="0" rIns="0" rtlCol="0">
            <a:spAutoFit/>
          </a:bodyPr>
          <a:lstStyle/>
          <a:p>
            <a:pPr algn="l"/>
            <a:r>
              <a:rPr lang="en-US" sz="2400" dirty="0"/>
              <a:t>Third Industrial Revolution</a:t>
            </a:r>
            <a:endParaRPr lang="en-GB" sz="2400" dirty="0" err="1"/>
          </a:p>
        </p:txBody>
      </p:sp>
    </p:spTree>
    <p:extLst>
      <p:ext uri="{BB962C8B-B14F-4D97-AF65-F5344CB8AC3E}">
        <p14:creationId xmlns:p14="http://schemas.microsoft.com/office/powerpoint/2010/main" val="213450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5C4AD7-B104-439B-9522-7A9FA1E1AC80}"/>
              </a:ext>
            </a:extLst>
          </p:cNvPr>
          <p:cNvSpPr txBox="1"/>
          <p:nvPr/>
        </p:nvSpPr>
        <p:spPr>
          <a:xfrm>
            <a:off x="7121768" y="1740878"/>
            <a:ext cx="4032739" cy="584775"/>
          </a:xfrm>
          <a:prstGeom prst="rect">
            <a:avLst/>
          </a:prstGeom>
          <a:noFill/>
        </p:spPr>
        <p:txBody>
          <a:bodyPr wrap="square" lIns="0" rIns="0" rtlCol="0">
            <a:spAutoFit/>
          </a:bodyPr>
          <a:lstStyle/>
          <a:p>
            <a:pPr algn="l"/>
            <a:r>
              <a:rPr lang="en-US" sz="3200" dirty="0"/>
              <a:t>Information</a:t>
            </a:r>
            <a:endParaRPr lang="en-GB" sz="3200" dirty="0" err="1"/>
          </a:p>
        </p:txBody>
      </p:sp>
      <p:sp>
        <p:nvSpPr>
          <p:cNvPr id="7" name="TextBox 6">
            <a:extLst>
              <a:ext uri="{FF2B5EF4-FFF2-40B4-BE49-F238E27FC236}">
                <a16:creationId xmlns:a16="http://schemas.microsoft.com/office/drawing/2014/main" id="{24F225DE-1EF4-422E-8482-A79B85860234}"/>
              </a:ext>
            </a:extLst>
          </p:cNvPr>
          <p:cNvSpPr txBox="1"/>
          <p:nvPr/>
        </p:nvSpPr>
        <p:spPr>
          <a:xfrm>
            <a:off x="7121769" y="2995935"/>
            <a:ext cx="3358662" cy="1077218"/>
          </a:xfrm>
          <a:prstGeom prst="rect">
            <a:avLst/>
          </a:prstGeom>
          <a:noFill/>
        </p:spPr>
        <p:txBody>
          <a:bodyPr wrap="square" lIns="0" rIns="0" rtlCol="0">
            <a:spAutoFit/>
          </a:bodyPr>
          <a:lstStyle/>
          <a:p>
            <a:pPr algn="l"/>
            <a:r>
              <a:rPr lang="en-US" sz="3200" dirty="0"/>
              <a:t>Communication Technologies</a:t>
            </a:r>
            <a:endParaRPr lang="en-GB" sz="3200" dirty="0" err="1"/>
          </a:p>
        </p:txBody>
      </p:sp>
      <p:pic>
        <p:nvPicPr>
          <p:cNvPr id="3" name="Picture 2">
            <a:extLst>
              <a:ext uri="{FF2B5EF4-FFF2-40B4-BE49-F238E27FC236}">
                <a16:creationId xmlns:a16="http://schemas.microsoft.com/office/drawing/2014/main" id="{2C7EF0C9-2983-4D60-AB92-CE55AD4F3130}"/>
              </a:ext>
            </a:extLst>
          </p:cNvPr>
          <p:cNvPicPr>
            <a:picLocks noChangeAspect="1"/>
          </p:cNvPicPr>
          <p:nvPr/>
        </p:nvPicPr>
        <p:blipFill>
          <a:blip r:embed="rId3"/>
          <a:stretch>
            <a:fillRect/>
          </a:stretch>
        </p:blipFill>
        <p:spPr>
          <a:xfrm>
            <a:off x="572192" y="382386"/>
            <a:ext cx="5785658" cy="5785658"/>
          </a:xfrm>
          <a:prstGeom prst="rect">
            <a:avLst/>
          </a:prstGeom>
        </p:spPr>
      </p:pic>
    </p:spTree>
    <p:extLst>
      <p:ext uri="{BB962C8B-B14F-4D97-AF65-F5344CB8AC3E}">
        <p14:creationId xmlns:p14="http://schemas.microsoft.com/office/powerpoint/2010/main" val="13026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B89F8-25EE-2F4C-2CC9-3FC97F5AD434}"/>
              </a:ext>
            </a:extLst>
          </p:cNvPr>
          <p:cNvSpPr>
            <a:spLocks noGrp="1"/>
          </p:cNvSpPr>
          <p:nvPr>
            <p:ph type="title"/>
          </p:nvPr>
        </p:nvSpPr>
        <p:spPr>
          <a:xfrm>
            <a:off x="2508738" y="2893469"/>
            <a:ext cx="10972800" cy="535531"/>
          </a:xfrm>
        </p:spPr>
        <p:txBody>
          <a:bodyPr/>
          <a:lstStyle/>
          <a:p>
            <a:r>
              <a:rPr lang="en-US" dirty="0"/>
              <a:t>generative AI &amp; Tech Careers</a:t>
            </a:r>
          </a:p>
        </p:txBody>
      </p:sp>
    </p:spTree>
    <p:extLst>
      <p:ext uri="{BB962C8B-B14F-4D97-AF65-F5344CB8AC3E}">
        <p14:creationId xmlns:p14="http://schemas.microsoft.com/office/powerpoint/2010/main" val="60423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6AF443E-9EF6-4650-8D95-D154146AE8D1}"/>
              </a:ext>
            </a:extLst>
          </p:cNvPr>
          <p:cNvSpPr txBox="1"/>
          <p:nvPr/>
        </p:nvSpPr>
        <p:spPr>
          <a:xfrm>
            <a:off x="6757607" y="2362816"/>
            <a:ext cx="4185139" cy="1200329"/>
          </a:xfrm>
          <a:prstGeom prst="rect">
            <a:avLst/>
          </a:prstGeom>
          <a:noFill/>
        </p:spPr>
        <p:txBody>
          <a:bodyPr wrap="square" lIns="0" rIns="0" rtlCol="0">
            <a:spAutoFit/>
          </a:bodyPr>
          <a:lstStyle/>
          <a:p>
            <a:pPr algn="l"/>
            <a:r>
              <a:rPr lang="en-US" sz="2400" dirty="0"/>
              <a:t>Software Engineers and the rapid advancements in Artificial Intelligence</a:t>
            </a:r>
            <a:endParaRPr lang="en-GB" sz="2400" dirty="0" err="1"/>
          </a:p>
        </p:txBody>
      </p:sp>
      <p:pic>
        <p:nvPicPr>
          <p:cNvPr id="2" name="Picture 1">
            <a:extLst>
              <a:ext uri="{FF2B5EF4-FFF2-40B4-BE49-F238E27FC236}">
                <a16:creationId xmlns:a16="http://schemas.microsoft.com/office/drawing/2014/main" id="{14550987-CECB-446D-A6FB-9F908267DB2A}"/>
              </a:ext>
            </a:extLst>
          </p:cNvPr>
          <p:cNvPicPr>
            <a:picLocks noChangeAspect="1"/>
          </p:cNvPicPr>
          <p:nvPr/>
        </p:nvPicPr>
        <p:blipFill>
          <a:blip r:embed="rId3"/>
          <a:stretch>
            <a:fillRect/>
          </a:stretch>
        </p:blipFill>
        <p:spPr>
          <a:xfrm>
            <a:off x="299259" y="282633"/>
            <a:ext cx="5796741" cy="5796741"/>
          </a:xfrm>
          <a:prstGeom prst="rect">
            <a:avLst/>
          </a:prstGeom>
        </p:spPr>
      </p:pic>
    </p:spTree>
    <p:extLst>
      <p:ext uri="{BB962C8B-B14F-4D97-AF65-F5344CB8AC3E}">
        <p14:creationId xmlns:p14="http://schemas.microsoft.com/office/powerpoint/2010/main" val="403125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6AF443E-9EF6-4650-8D95-D154146AE8D1}"/>
              </a:ext>
            </a:extLst>
          </p:cNvPr>
          <p:cNvSpPr txBox="1"/>
          <p:nvPr/>
        </p:nvSpPr>
        <p:spPr>
          <a:xfrm>
            <a:off x="6757607" y="2441968"/>
            <a:ext cx="4874669" cy="1461875"/>
          </a:xfrm>
          <a:prstGeom prst="rect">
            <a:avLst/>
          </a:prstGeom>
          <a:noFill/>
        </p:spPr>
        <p:txBody>
          <a:bodyPr wrap="square" lIns="0" rIns="0" rtlCol="0">
            <a:spAutoFit/>
          </a:bodyPr>
          <a:lstStyle/>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 </a:t>
            </a:r>
            <a:r>
              <a:rPr lang="en-US" sz="2400" dirty="0">
                <a:latin typeface="Calibri" panose="020F0502020204030204" pitchFamily="34" charset="0"/>
                <a:ea typeface="Calibri" panose="020F0502020204030204" pitchFamily="34" charset="0"/>
                <a:cs typeface="Times New Roman" panose="02020603050405020304" pitchFamily="18" charset="0"/>
              </a:rPr>
              <a:t>D</a:t>
            </a:r>
            <a:r>
              <a:rPr lang="en-US" sz="2400" dirty="0">
                <a:effectLst/>
                <a:latin typeface="Calibri" panose="020F0502020204030204" pitchFamily="34" charset="0"/>
                <a:ea typeface="Calibri" panose="020F0502020204030204" pitchFamily="34" charset="0"/>
                <a:cs typeface="Times New Roman" panose="02020603050405020304" pitchFamily="18" charset="0"/>
              </a:rPr>
              <a:t>ata reports and summaries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 Data interpretation and insights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 Academic research and writing</a:t>
            </a:r>
            <a:endParaRPr lang="en-US" sz="2400" b="0" i="0" dirty="0">
              <a:solidFill>
                <a:srgbClr val="424242"/>
              </a:solidFill>
              <a:effectLst/>
              <a:latin typeface="Verdana" panose="020B0604030504040204" pitchFamily="34" charset="0"/>
            </a:endParaRPr>
          </a:p>
        </p:txBody>
      </p:sp>
      <p:pic>
        <p:nvPicPr>
          <p:cNvPr id="2" name="Picture 1">
            <a:extLst>
              <a:ext uri="{FF2B5EF4-FFF2-40B4-BE49-F238E27FC236}">
                <a16:creationId xmlns:a16="http://schemas.microsoft.com/office/drawing/2014/main" id="{23CB0FAF-E147-44C6-A78A-95B391F41DC5}"/>
              </a:ext>
            </a:extLst>
          </p:cNvPr>
          <p:cNvPicPr>
            <a:picLocks noChangeAspect="1"/>
          </p:cNvPicPr>
          <p:nvPr/>
        </p:nvPicPr>
        <p:blipFill>
          <a:blip r:embed="rId3"/>
          <a:stretch>
            <a:fillRect/>
          </a:stretch>
        </p:blipFill>
        <p:spPr>
          <a:xfrm>
            <a:off x="526473" y="388141"/>
            <a:ext cx="5569527" cy="5569527"/>
          </a:xfrm>
          <a:prstGeom prst="rect">
            <a:avLst/>
          </a:prstGeom>
        </p:spPr>
      </p:pic>
    </p:spTree>
    <p:extLst>
      <p:ext uri="{BB962C8B-B14F-4D97-AF65-F5344CB8AC3E}">
        <p14:creationId xmlns:p14="http://schemas.microsoft.com/office/powerpoint/2010/main" val="99691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6AF443E-9EF6-4650-8D95-D154146AE8D1}"/>
              </a:ext>
            </a:extLst>
          </p:cNvPr>
          <p:cNvSpPr txBox="1"/>
          <p:nvPr/>
        </p:nvSpPr>
        <p:spPr>
          <a:xfrm>
            <a:off x="6757607" y="1893328"/>
            <a:ext cx="4185139" cy="2647391"/>
          </a:xfrm>
          <a:prstGeom prst="rect">
            <a:avLst/>
          </a:prstGeom>
          <a:noFill/>
        </p:spPr>
        <p:txBody>
          <a:bodyPr wrap="square" lIns="0" rIns="0" rtlCol="0">
            <a:spAutoFit/>
          </a:bodyPr>
          <a:lstStyle/>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Writing articles, stories, scripts, and reports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Generating product descriptions and marketing copy</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Creating social media posts and captions</a:t>
            </a:r>
            <a:endParaRPr lang="en-US" sz="1600" b="0" i="0" dirty="0">
              <a:solidFill>
                <a:srgbClr val="424242"/>
              </a:solidFill>
              <a:effectLst/>
              <a:latin typeface="Verdana" panose="020B0604030504040204" pitchFamily="34" charset="0"/>
            </a:endParaRPr>
          </a:p>
        </p:txBody>
      </p:sp>
      <p:pic>
        <p:nvPicPr>
          <p:cNvPr id="2" name="Picture 1">
            <a:extLst>
              <a:ext uri="{FF2B5EF4-FFF2-40B4-BE49-F238E27FC236}">
                <a16:creationId xmlns:a16="http://schemas.microsoft.com/office/drawing/2014/main" id="{033D5F4B-8F2B-4241-88F1-503CE3DC3481}"/>
              </a:ext>
            </a:extLst>
          </p:cNvPr>
          <p:cNvPicPr>
            <a:picLocks noChangeAspect="1"/>
          </p:cNvPicPr>
          <p:nvPr/>
        </p:nvPicPr>
        <p:blipFill>
          <a:blip r:embed="rId3"/>
          <a:stretch>
            <a:fillRect/>
          </a:stretch>
        </p:blipFill>
        <p:spPr>
          <a:xfrm>
            <a:off x="538942" y="200411"/>
            <a:ext cx="5695604" cy="5695604"/>
          </a:xfrm>
          <a:prstGeom prst="rect">
            <a:avLst/>
          </a:prstGeom>
        </p:spPr>
      </p:pic>
    </p:spTree>
    <p:extLst>
      <p:ext uri="{BB962C8B-B14F-4D97-AF65-F5344CB8AC3E}">
        <p14:creationId xmlns:p14="http://schemas.microsoft.com/office/powerpoint/2010/main" val="1767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7463AF-7FD6-433D-A56D-93E087B743C9}"/>
              </a:ext>
            </a:extLst>
          </p:cNvPr>
          <p:cNvPicPr>
            <a:picLocks noChangeAspect="1"/>
          </p:cNvPicPr>
          <p:nvPr/>
        </p:nvPicPr>
        <p:blipFill>
          <a:blip r:embed="rId3"/>
          <a:stretch>
            <a:fillRect/>
          </a:stretch>
        </p:blipFill>
        <p:spPr>
          <a:xfrm>
            <a:off x="1090246" y="674077"/>
            <a:ext cx="4876800" cy="4876800"/>
          </a:xfrm>
          <a:prstGeom prst="rect">
            <a:avLst/>
          </a:prstGeom>
        </p:spPr>
      </p:pic>
      <p:sp>
        <p:nvSpPr>
          <p:cNvPr id="8" name="TextBox 7">
            <a:extLst>
              <a:ext uri="{FF2B5EF4-FFF2-40B4-BE49-F238E27FC236}">
                <a16:creationId xmlns:a16="http://schemas.microsoft.com/office/drawing/2014/main" id="{5224D8DD-9060-41C9-8BEF-DE8B47053C40}"/>
              </a:ext>
            </a:extLst>
          </p:cNvPr>
          <p:cNvSpPr txBox="1"/>
          <p:nvPr/>
        </p:nvSpPr>
        <p:spPr>
          <a:xfrm>
            <a:off x="6224956" y="2844225"/>
            <a:ext cx="4009290" cy="584775"/>
          </a:xfrm>
          <a:prstGeom prst="rect">
            <a:avLst/>
          </a:prstGeom>
          <a:noFill/>
        </p:spPr>
        <p:txBody>
          <a:bodyPr wrap="square" lIns="0" rIns="0" rtlCol="0">
            <a:spAutoFit/>
          </a:bodyPr>
          <a:lstStyle/>
          <a:p>
            <a:pPr algn="l"/>
            <a:r>
              <a:rPr lang="en-US" sz="3200" dirty="0"/>
              <a:t>AI Ethicist</a:t>
            </a:r>
            <a:endParaRPr lang="en-GB" sz="3200" dirty="0" err="1"/>
          </a:p>
        </p:txBody>
      </p:sp>
    </p:spTree>
    <p:extLst>
      <p:ext uri="{BB962C8B-B14F-4D97-AF65-F5344CB8AC3E}">
        <p14:creationId xmlns:p14="http://schemas.microsoft.com/office/powerpoint/2010/main" val="236852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24D8DD-9060-41C9-8BEF-DE8B47053C40}"/>
              </a:ext>
            </a:extLst>
          </p:cNvPr>
          <p:cNvSpPr txBox="1"/>
          <p:nvPr/>
        </p:nvSpPr>
        <p:spPr>
          <a:xfrm>
            <a:off x="6224956" y="2844225"/>
            <a:ext cx="4009290" cy="584775"/>
          </a:xfrm>
          <a:prstGeom prst="rect">
            <a:avLst/>
          </a:prstGeom>
          <a:noFill/>
        </p:spPr>
        <p:txBody>
          <a:bodyPr wrap="square" lIns="0" rIns="0" rtlCol="0">
            <a:spAutoFit/>
          </a:bodyPr>
          <a:lstStyle/>
          <a:p>
            <a:pPr algn="l"/>
            <a:r>
              <a:rPr lang="en-US" sz="3200" dirty="0"/>
              <a:t>Cloud Engineer</a:t>
            </a:r>
            <a:endParaRPr lang="en-GB" sz="3200" dirty="0" err="1"/>
          </a:p>
        </p:txBody>
      </p:sp>
      <p:pic>
        <p:nvPicPr>
          <p:cNvPr id="2" name="Picture 1">
            <a:extLst>
              <a:ext uri="{FF2B5EF4-FFF2-40B4-BE49-F238E27FC236}">
                <a16:creationId xmlns:a16="http://schemas.microsoft.com/office/drawing/2014/main" id="{40946AB7-3C7F-438C-AF94-360090828CF2}"/>
              </a:ext>
            </a:extLst>
          </p:cNvPr>
          <p:cNvPicPr>
            <a:picLocks noChangeAspect="1"/>
          </p:cNvPicPr>
          <p:nvPr/>
        </p:nvPicPr>
        <p:blipFill>
          <a:blip r:embed="rId3"/>
          <a:stretch>
            <a:fillRect/>
          </a:stretch>
        </p:blipFill>
        <p:spPr>
          <a:xfrm>
            <a:off x="931984" y="849923"/>
            <a:ext cx="4876800" cy="4876800"/>
          </a:xfrm>
          <a:prstGeom prst="rect">
            <a:avLst/>
          </a:prstGeom>
        </p:spPr>
      </p:pic>
    </p:spTree>
    <p:extLst>
      <p:ext uri="{BB962C8B-B14F-4D97-AF65-F5344CB8AC3E}">
        <p14:creationId xmlns:p14="http://schemas.microsoft.com/office/powerpoint/2010/main" val="96369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AF14C36-820F-46D3-B135-6555909AF2B2}"/>
              </a:ext>
            </a:extLst>
          </p:cNvPr>
          <p:cNvSpPr txBox="1"/>
          <p:nvPr/>
        </p:nvSpPr>
        <p:spPr>
          <a:xfrm>
            <a:off x="2826326" y="2435320"/>
            <a:ext cx="6035041" cy="707886"/>
          </a:xfrm>
          <a:prstGeom prst="rect">
            <a:avLst/>
          </a:prstGeom>
          <a:noFill/>
        </p:spPr>
        <p:txBody>
          <a:bodyPr wrap="square" lIns="0" rIns="0" rtlCol="0">
            <a:spAutoFit/>
          </a:bodyPr>
          <a:lstStyle/>
          <a:p>
            <a:pPr algn="ctr"/>
            <a:r>
              <a:rPr lang="en-US" sz="4000" dirty="0">
                <a:latin typeface="+mj-lt"/>
              </a:rPr>
              <a:t>Challenges &amp; Concerns</a:t>
            </a:r>
            <a:endParaRPr lang="en-GB" sz="4000" dirty="0" err="1">
              <a:latin typeface="+mj-lt"/>
            </a:endParaRPr>
          </a:p>
        </p:txBody>
      </p:sp>
    </p:spTree>
    <p:extLst>
      <p:ext uri="{BB962C8B-B14F-4D97-AF65-F5344CB8AC3E}">
        <p14:creationId xmlns:p14="http://schemas.microsoft.com/office/powerpoint/2010/main" val="6196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D50F0B-3105-D027-63C9-C28E2A33B982}"/>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01A4ED67-5C9B-2883-FEB9-2C7FBC954587}"/>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2AFFC72-900D-5F50-3BB0-9B6E895983EA}"/>
              </a:ext>
            </a:extLst>
          </p:cNvPr>
          <p:cNvSpPr>
            <a:spLocks noGrp="1"/>
          </p:cNvSpPr>
          <p:nvPr>
            <p:ph type="ctrTitle"/>
          </p:nvPr>
        </p:nvSpPr>
        <p:spPr/>
        <p:txBody>
          <a:bodyPr/>
          <a:lstStyle/>
          <a:p>
            <a:r>
              <a:rPr lang="en-US" dirty="0"/>
              <a:t>Generative AI and the Future of Work</a:t>
            </a:r>
            <a:br>
              <a:rPr lang="en-US" dirty="0"/>
            </a:br>
            <a:endParaRPr lang="en-US" dirty="0"/>
          </a:p>
        </p:txBody>
      </p:sp>
      <p:sp>
        <p:nvSpPr>
          <p:cNvPr id="5" name="Subtitle 4">
            <a:extLst>
              <a:ext uri="{FF2B5EF4-FFF2-40B4-BE49-F238E27FC236}">
                <a16:creationId xmlns:a16="http://schemas.microsoft.com/office/drawing/2014/main" id="{CEBE6350-7FBE-A608-54FE-DD45F7050D5E}"/>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CD2A756E-B66A-6352-5A90-6366FC1042A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537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E69-D9FB-464A-A6C4-0195B1A6BA64}"/>
              </a:ext>
            </a:extLst>
          </p:cNvPr>
          <p:cNvSpPr>
            <a:spLocks noGrp="1"/>
          </p:cNvSpPr>
          <p:nvPr>
            <p:ph type="title"/>
          </p:nvPr>
        </p:nvSpPr>
        <p:spPr>
          <a:xfrm>
            <a:off x="609600" y="914401"/>
            <a:ext cx="10972800" cy="535531"/>
          </a:xfrm>
        </p:spPr>
        <p:txBody>
          <a:bodyPr/>
          <a:lstStyle/>
          <a:p>
            <a:r>
              <a:rPr lang="en-US" dirty="0"/>
              <a:t>Finding a balance in building generative AI</a:t>
            </a:r>
          </a:p>
        </p:txBody>
      </p:sp>
      <p:sp>
        <p:nvSpPr>
          <p:cNvPr id="4" name="Slide Number Placeholder 3">
            <a:extLst>
              <a:ext uri="{FF2B5EF4-FFF2-40B4-BE49-F238E27FC236}">
                <a16:creationId xmlns:a16="http://schemas.microsoft.com/office/drawing/2014/main" id="{A9A5C8ED-621E-4398-8DEA-8C062CFF4CCE}"/>
              </a:ext>
            </a:extLst>
          </p:cNvPr>
          <p:cNvSpPr>
            <a:spLocks noGrp="1"/>
          </p:cNvSpPr>
          <p:nvPr>
            <p:ph type="sldNum" sz="quarter" idx="12"/>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20</a:t>
            </a:fld>
            <a:endParaRPr lang="en-US" dirty="0"/>
          </a:p>
        </p:txBody>
      </p:sp>
      <p:sp>
        <p:nvSpPr>
          <p:cNvPr id="9" name="Oval 8">
            <a:extLst>
              <a:ext uri="{FF2B5EF4-FFF2-40B4-BE49-F238E27FC236}">
                <a16:creationId xmlns:a16="http://schemas.microsoft.com/office/drawing/2014/main" id="{7AE56F88-DC64-B628-3087-F5EE7365EFC1}"/>
              </a:ext>
            </a:extLst>
          </p:cNvPr>
          <p:cNvSpPr/>
          <p:nvPr/>
        </p:nvSpPr>
        <p:spPr>
          <a:xfrm>
            <a:off x="5212080" y="2799080"/>
            <a:ext cx="1767840" cy="1767840"/>
          </a:xfrm>
          <a:prstGeom prst="ellipse">
            <a:avLst/>
          </a:prstGeom>
          <a:noFill/>
          <a:ln w="19050" cap="flat">
            <a:solidFill>
              <a:schemeClr val="tx1"/>
            </a:solidFill>
            <a:prstDash val="solid"/>
            <a:miter lim="800000"/>
            <a:headEnd/>
            <a:tailEnd/>
          </a:ln>
        </p:spPr>
        <p:txBody>
          <a:bodyPr lIns="45720" tIns="45720" rIns="45720" rtlCol="0" anchor="ctr"/>
          <a:lstStyle/>
          <a:p>
            <a:pPr algn="ctr"/>
            <a:endParaRPr lang="en-US" dirty="0">
              <a:solidFill>
                <a:schemeClr val="bg1"/>
              </a:solidFill>
            </a:endParaRPr>
          </a:p>
        </p:txBody>
      </p:sp>
      <p:grpSp>
        <p:nvGrpSpPr>
          <p:cNvPr id="24" name="Group 23">
            <a:extLst>
              <a:ext uri="{FF2B5EF4-FFF2-40B4-BE49-F238E27FC236}">
                <a16:creationId xmlns:a16="http://schemas.microsoft.com/office/drawing/2014/main" id="{932F3590-BC40-E2F6-99D5-0D805DC7D19F}"/>
              </a:ext>
            </a:extLst>
          </p:cNvPr>
          <p:cNvGrpSpPr/>
          <p:nvPr/>
        </p:nvGrpSpPr>
        <p:grpSpPr>
          <a:xfrm>
            <a:off x="5549694" y="3153743"/>
            <a:ext cx="1092612" cy="1058514"/>
            <a:chOff x="3376612" y="2905029"/>
            <a:chExt cx="1092612" cy="1058514"/>
          </a:xfrm>
        </p:grpSpPr>
        <p:sp>
          <p:nvSpPr>
            <p:cNvPr id="13" name="Freeform: Shape 12">
              <a:extLst>
                <a:ext uri="{FF2B5EF4-FFF2-40B4-BE49-F238E27FC236}">
                  <a16:creationId xmlns:a16="http://schemas.microsoft.com/office/drawing/2014/main" id="{CDE8A45B-DF96-A469-C335-A5FF39C532BA}"/>
                </a:ext>
              </a:extLst>
            </p:cNvPr>
            <p:cNvSpPr/>
            <p:nvPr/>
          </p:nvSpPr>
          <p:spPr>
            <a:xfrm>
              <a:off x="3922870" y="3054953"/>
              <a:ext cx="9525" cy="899064"/>
            </a:xfrm>
            <a:custGeom>
              <a:avLst/>
              <a:gdLst>
                <a:gd name="connsiteX0" fmla="*/ 0 w 9525"/>
                <a:gd name="connsiteY0" fmla="*/ 899065 h 899064"/>
                <a:gd name="connsiteX1" fmla="*/ 0 w 9525"/>
                <a:gd name="connsiteY1" fmla="*/ 0 h 899064"/>
              </a:gdLst>
              <a:ahLst/>
              <a:cxnLst>
                <a:cxn ang="0">
                  <a:pos x="connsiteX0" y="connsiteY0"/>
                </a:cxn>
                <a:cxn ang="0">
                  <a:pos x="connsiteX1" y="connsiteY1"/>
                </a:cxn>
              </a:cxnLst>
              <a:rect l="l" t="t" r="r" b="b"/>
              <a:pathLst>
                <a:path w="9525" h="899064">
                  <a:moveTo>
                    <a:pt x="0" y="899065"/>
                  </a:moveTo>
                  <a:lnTo>
                    <a:pt x="0" y="0"/>
                  </a:lnTo>
                </a:path>
              </a:pathLst>
            </a:custGeom>
            <a:noFill/>
            <a:ln w="19050" cap="rnd">
              <a:solidFill>
                <a:schemeClr val="tx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3CF64674-DDD0-01D1-50B3-AB30FB15794A}"/>
                </a:ext>
              </a:extLst>
            </p:cNvPr>
            <p:cNvSpPr/>
            <p:nvPr/>
          </p:nvSpPr>
          <p:spPr>
            <a:xfrm>
              <a:off x="3688746" y="3954018"/>
              <a:ext cx="468248" cy="9525"/>
            </a:xfrm>
            <a:custGeom>
              <a:avLst/>
              <a:gdLst>
                <a:gd name="connsiteX0" fmla="*/ 0 w 468248"/>
                <a:gd name="connsiteY0" fmla="*/ 0 h 9525"/>
                <a:gd name="connsiteX1" fmla="*/ 468249 w 468248"/>
                <a:gd name="connsiteY1" fmla="*/ 0 h 9525"/>
              </a:gdLst>
              <a:ahLst/>
              <a:cxnLst>
                <a:cxn ang="0">
                  <a:pos x="connsiteX0" y="connsiteY0"/>
                </a:cxn>
                <a:cxn ang="0">
                  <a:pos x="connsiteX1" y="connsiteY1"/>
                </a:cxn>
              </a:cxnLst>
              <a:rect l="l" t="t" r="r" b="b"/>
              <a:pathLst>
                <a:path w="468248" h="9525">
                  <a:moveTo>
                    <a:pt x="0" y="0"/>
                  </a:moveTo>
                  <a:lnTo>
                    <a:pt x="468249" y="0"/>
                  </a:lnTo>
                </a:path>
              </a:pathLst>
            </a:custGeom>
            <a:noFill/>
            <a:ln w="19050" cap="rnd">
              <a:solidFill>
                <a:schemeClr val="tx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E555B0B6-5FF2-8E7B-258F-16BD0926FDD3}"/>
                </a:ext>
              </a:extLst>
            </p:cNvPr>
            <p:cNvSpPr/>
            <p:nvPr/>
          </p:nvSpPr>
          <p:spPr>
            <a:xfrm>
              <a:off x="4000975" y="2980086"/>
              <a:ext cx="273177" cy="9525"/>
            </a:xfrm>
            <a:custGeom>
              <a:avLst/>
              <a:gdLst>
                <a:gd name="connsiteX0" fmla="*/ 0 w 273177"/>
                <a:gd name="connsiteY0" fmla="*/ 0 h 9525"/>
                <a:gd name="connsiteX1" fmla="*/ 273177 w 273177"/>
                <a:gd name="connsiteY1" fmla="*/ 0 h 9525"/>
              </a:gdLst>
              <a:ahLst/>
              <a:cxnLst>
                <a:cxn ang="0">
                  <a:pos x="connsiteX0" y="connsiteY0"/>
                </a:cxn>
                <a:cxn ang="0">
                  <a:pos x="connsiteX1" y="connsiteY1"/>
                </a:cxn>
              </a:cxnLst>
              <a:rect l="l" t="t" r="r" b="b"/>
              <a:pathLst>
                <a:path w="273177" h="9525">
                  <a:moveTo>
                    <a:pt x="0" y="0"/>
                  </a:moveTo>
                  <a:lnTo>
                    <a:pt x="273177" y="0"/>
                  </a:lnTo>
                </a:path>
              </a:pathLst>
            </a:custGeom>
            <a:noFill/>
            <a:ln w="19050" cap="rnd">
              <a:solidFill>
                <a:schemeClr val="tx1"/>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73DDADA9-AD4A-7FA5-F342-19E3042F4289}"/>
                </a:ext>
              </a:extLst>
            </p:cNvPr>
            <p:cNvSpPr/>
            <p:nvPr/>
          </p:nvSpPr>
          <p:spPr>
            <a:xfrm>
              <a:off x="3571683" y="2980086"/>
              <a:ext cx="273177" cy="9525"/>
            </a:xfrm>
            <a:custGeom>
              <a:avLst/>
              <a:gdLst>
                <a:gd name="connsiteX0" fmla="*/ 0 w 273177"/>
                <a:gd name="connsiteY0" fmla="*/ 0 h 9525"/>
                <a:gd name="connsiteX1" fmla="*/ 273177 w 273177"/>
                <a:gd name="connsiteY1" fmla="*/ 0 h 9525"/>
              </a:gdLst>
              <a:ahLst/>
              <a:cxnLst>
                <a:cxn ang="0">
                  <a:pos x="connsiteX0" y="connsiteY0"/>
                </a:cxn>
                <a:cxn ang="0">
                  <a:pos x="connsiteX1" y="connsiteY1"/>
                </a:cxn>
              </a:cxnLst>
              <a:rect l="l" t="t" r="r" b="b"/>
              <a:pathLst>
                <a:path w="273177" h="9525">
                  <a:moveTo>
                    <a:pt x="0" y="0"/>
                  </a:moveTo>
                  <a:lnTo>
                    <a:pt x="273177" y="0"/>
                  </a:lnTo>
                </a:path>
              </a:pathLst>
            </a:custGeom>
            <a:noFill/>
            <a:ln w="19050" cap="rnd">
              <a:solidFill>
                <a:schemeClr val="tx1"/>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4053E540-CE9F-C73B-C05E-0DDB0758038E}"/>
                </a:ext>
              </a:extLst>
            </p:cNvPr>
            <p:cNvSpPr/>
            <p:nvPr/>
          </p:nvSpPr>
          <p:spPr>
            <a:xfrm>
              <a:off x="3844860" y="2905029"/>
              <a:ext cx="156019" cy="149923"/>
            </a:xfrm>
            <a:custGeom>
              <a:avLst/>
              <a:gdLst>
                <a:gd name="connsiteX0" fmla="*/ 78010 w 156019"/>
                <a:gd name="connsiteY0" fmla="*/ 149924 h 149923"/>
                <a:gd name="connsiteX1" fmla="*/ 156020 w 156019"/>
                <a:gd name="connsiteY1" fmla="*/ 74962 h 149923"/>
                <a:gd name="connsiteX2" fmla="*/ 78010 w 156019"/>
                <a:gd name="connsiteY2" fmla="*/ 0 h 149923"/>
                <a:gd name="connsiteX3" fmla="*/ 0 w 156019"/>
                <a:gd name="connsiteY3" fmla="*/ 74962 h 149923"/>
                <a:gd name="connsiteX4" fmla="*/ 78010 w 156019"/>
                <a:gd name="connsiteY4" fmla="*/ 149924 h 149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19" h="149923">
                  <a:moveTo>
                    <a:pt x="78010" y="149924"/>
                  </a:moveTo>
                  <a:cubicBezTo>
                    <a:pt x="121063" y="149924"/>
                    <a:pt x="156020" y="116396"/>
                    <a:pt x="156020" y="74962"/>
                  </a:cubicBezTo>
                  <a:cubicBezTo>
                    <a:pt x="156020" y="33528"/>
                    <a:pt x="121063" y="0"/>
                    <a:pt x="78010" y="0"/>
                  </a:cubicBezTo>
                  <a:cubicBezTo>
                    <a:pt x="34957" y="0"/>
                    <a:pt x="0" y="33528"/>
                    <a:pt x="0" y="74962"/>
                  </a:cubicBezTo>
                  <a:cubicBezTo>
                    <a:pt x="0" y="116396"/>
                    <a:pt x="34957" y="149924"/>
                    <a:pt x="78010" y="149924"/>
                  </a:cubicBezTo>
                  <a:close/>
                </a:path>
              </a:pathLst>
            </a:custGeom>
            <a:noFill/>
            <a:ln w="25400" cap="flat">
              <a:solidFill>
                <a:schemeClr val="tx1"/>
              </a:solidFill>
              <a:prstDash val="solid"/>
              <a:round/>
            </a:ln>
          </p:spPr>
          <p:txBody>
            <a:bodyPr rtlCol="0" anchor="ctr"/>
            <a:lstStyle/>
            <a:p>
              <a:endParaRPr lang="en-US" kern="0" dirty="0">
                <a:solidFill>
                  <a:prstClr val="white"/>
                </a:solidFill>
                <a:latin typeface="Amazon Ember Display" panose="020F0603020204020204" pitchFamily="34" charset="0"/>
              </a:endParaRPr>
            </a:p>
          </p:txBody>
        </p:sp>
        <p:sp>
          <p:nvSpPr>
            <p:cNvPr id="18" name="Freeform: Shape 17">
              <a:extLst>
                <a:ext uri="{FF2B5EF4-FFF2-40B4-BE49-F238E27FC236}">
                  <a16:creationId xmlns:a16="http://schemas.microsoft.com/office/drawing/2014/main" id="{C42DEB3A-4DDB-C0AA-AD39-F527DEB51D33}"/>
                </a:ext>
              </a:extLst>
            </p:cNvPr>
            <p:cNvSpPr/>
            <p:nvPr/>
          </p:nvSpPr>
          <p:spPr>
            <a:xfrm>
              <a:off x="3376612" y="3504437"/>
              <a:ext cx="390239" cy="187261"/>
            </a:xfrm>
            <a:custGeom>
              <a:avLst/>
              <a:gdLst>
                <a:gd name="connsiteX0" fmla="*/ 390239 w 390239"/>
                <a:gd name="connsiteY0" fmla="*/ 0 h 187261"/>
                <a:gd name="connsiteX1" fmla="*/ 195167 w 390239"/>
                <a:gd name="connsiteY1" fmla="*/ 187262 h 187261"/>
                <a:gd name="connsiteX2" fmla="*/ 0 w 390239"/>
                <a:gd name="connsiteY2" fmla="*/ 0 h 187261"/>
                <a:gd name="connsiteX3" fmla="*/ 390239 w 390239"/>
                <a:gd name="connsiteY3" fmla="*/ 0 h 187261"/>
              </a:gdLst>
              <a:ahLst/>
              <a:cxnLst>
                <a:cxn ang="0">
                  <a:pos x="connsiteX0" y="connsiteY0"/>
                </a:cxn>
                <a:cxn ang="0">
                  <a:pos x="connsiteX1" y="connsiteY1"/>
                </a:cxn>
                <a:cxn ang="0">
                  <a:pos x="connsiteX2" y="connsiteY2"/>
                </a:cxn>
                <a:cxn ang="0">
                  <a:pos x="connsiteX3" y="connsiteY3"/>
                </a:cxn>
              </a:cxnLst>
              <a:rect l="l" t="t" r="r" b="b"/>
              <a:pathLst>
                <a:path w="390239" h="187261">
                  <a:moveTo>
                    <a:pt x="390239" y="0"/>
                  </a:moveTo>
                  <a:cubicBezTo>
                    <a:pt x="390239" y="103442"/>
                    <a:pt x="302895" y="187262"/>
                    <a:pt x="195167" y="187262"/>
                  </a:cubicBezTo>
                  <a:cubicBezTo>
                    <a:pt x="87440" y="187262"/>
                    <a:pt x="0" y="103442"/>
                    <a:pt x="0" y="0"/>
                  </a:cubicBezTo>
                  <a:lnTo>
                    <a:pt x="390239" y="0"/>
                  </a:lnTo>
                  <a:close/>
                </a:path>
              </a:pathLst>
            </a:custGeom>
            <a:noFill/>
            <a:ln w="25400" cap="flat">
              <a:solidFill>
                <a:schemeClr val="tx1"/>
              </a:solidFill>
              <a:prstDash val="solid"/>
              <a:round/>
            </a:ln>
          </p:spPr>
          <p:txBody>
            <a:bodyPr rtlCol="0" anchor="ctr"/>
            <a:lstStyle/>
            <a:p>
              <a:endParaRPr lang="en-US" kern="0" dirty="0">
                <a:solidFill>
                  <a:prstClr val="white"/>
                </a:solidFill>
                <a:latin typeface="Amazon Ember Display" panose="020F0603020204020204" pitchFamily="34" charset="0"/>
              </a:endParaRPr>
            </a:p>
          </p:txBody>
        </p:sp>
        <p:sp>
          <p:nvSpPr>
            <p:cNvPr id="19" name="Freeform: Shape 18">
              <a:extLst>
                <a:ext uri="{FF2B5EF4-FFF2-40B4-BE49-F238E27FC236}">
                  <a16:creationId xmlns:a16="http://schemas.microsoft.com/office/drawing/2014/main" id="{AADB6B66-8F4A-899D-A1FC-FA2DCABF851F}"/>
                </a:ext>
              </a:extLst>
            </p:cNvPr>
            <p:cNvSpPr/>
            <p:nvPr/>
          </p:nvSpPr>
          <p:spPr>
            <a:xfrm>
              <a:off x="3376612" y="2980086"/>
              <a:ext cx="195071" cy="374522"/>
            </a:xfrm>
            <a:custGeom>
              <a:avLst/>
              <a:gdLst>
                <a:gd name="connsiteX0" fmla="*/ 195072 w 195071"/>
                <a:gd name="connsiteY0" fmla="*/ 0 h 374522"/>
                <a:gd name="connsiteX1" fmla="*/ 0 w 195071"/>
                <a:gd name="connsiteY1" fmla="*/ 374523 h 374522"/>
              </a:gdLst>
              <a:ahLst/>
              <a:cxnLst>
                <a:cxn ang="0">
                  <a:pos x="connsiteX0" y="connsiteY0"/>
                </a:cxn>
                <a:cxn ang="0">
                  <a:pos x="connsiteX1" y="connsiteY1"/>
                </a:cxn>
              </a:cxnLst>
              <a:rect l="l" t="t" r="r" b="b"/>
              <a:pathLst>
                <a:path w="195071" h="374522">
                  <a:moveTo>
                    <a:pt x="195072" y="0"/>
                  </a:moveTo>
                  <a:lnTo>
                    <a:pt x="0" y="374523"/>
                  </a:lnTo>
                </a:path>
              </a:pathLst>
            </a:custGeom>
            <a:noFill/>
            <a:ln w="19050" cap="rnd">
              <a:solidFill>
                <a:schemeClr val="tx1"/>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24505644-AC3D-6589-1E14-FEFF17F4DEAB}"/>
                </a:ext>
              </a:extLst>
            </p:cNvPr>
            <p:cNvSpPr/>
            <p:nvPr/>
          </p:nvSpPr>
          <p:spPr>
            <a:xfrm>
              <a:off x="3571683" y="2980086"/>
              <a:ext cx="195071" cy="374618"/>
            </a:xfrm>
            <a:custGeom>
              <a:avLst/>
              <a:gdLst>
                <a:gd name="connsiteX0" fmla="*/ 0 w 195071"/>
                <a:gd name="connsiteY0" fmla="*/ 0 h 374618"/>
                <a:gd name="connsiteX1" fmla="*/ 195072 w 195071"/>
                <a:gd name="connsiteY1" fmla="*/ 374618 h 374618"/>
              </a:gdLst>
              <a:ahLst/>
              <a:cxnLst>
                <a:cxn ang="0">
                  <a:pos x="connsiteX0" y="connsiteY0"/>
                </a:cxn>
                <a:cxn ang="0">
                  <a:pos x="connsiteX1" y="connsiteY1"/>
                </a:cxn>
              </a:cxnLst>
              <a:rect l="l" t="t" r="r" b="b"/>
              <a:pathLst>
                <a:path w="195071" h="374618">
                  <a:moveTo>
                    <a:pt x="0" y="0"/>
                  </a:moveTo>
                  <a:lnTo>
                    <a:pt x="195072" y="374618"/>
                  </a:lnTo>
                </a:path>
              </a:pathLst>
            </a:custGeom>
            <a:noFill/>
            <a:ln w="19050" cap="rnd">
              <a:solidFill>
                <a:schemeClr val="tx1"/>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F4732FEE-8971-C3DB-CE46-C81CFD2E9425}"/>
                </a:ext>
              </a:extLst>
            </p:cNvPr>
            <p:cNvSpPr/>
            <p:nvPr/>
          </p:nvSpPr>
          <p:spPr>
            <a:xfrm>
              <a:off x="4078985" y="3504437"/>
              <a:ext cx="390239" cy="187261"/>
            </a:xfrm>
            <a:custGeom>
              <a:avLst/>
              <a:gdLst>
                <a:gd name="connsiteX0" fmla="*/ 390144 w 390239"/>
                <a:gd name="connsiteY0" fmla="*/ 0 h 187261"/>
                <a:gd name="connsiteX1" fmla="*/ 195072 w 390239"/>
                <a:gd name="connsiteY1" fmla="*/ 187262 h 187261"/>
                <a:gd name="connsiteX2" fmla="*/ 0 w 390239"/>
                <a:gd name="connsiteY2" fmla="*/ 0 h 187261"/>
                <a:gd name="connsiteX3" fmla="*/ 390239 w 390239"/>
                <a:gd name="connsiteY3" fmla="*/ 0 h 187261"/>
              </a:gdLst>
              <a:ahLst/>
              <a:cxnLst>
                <a:cxn ang="0">
                  <a:pos x="connsiteX0" y="connsiteY0"/>
                </a:cxn>
                <a:cxn ang="0">
                  <a:pos x="connsiteX1" y="connsiteY1"/>
                </a:cxn>
                <a:cxn ang="0">
                  <a:pos x="connsiteX2" y="connsiteY2"/>
                </a:cxn>
                <a:cxn ang="0">
                  <a:pos x="connsiteX3" y="connsiteY3"/>
                </a:cxn>
              </a:cxnLst>
              <a:rect l="l" t="t" r="r" b="b"/>
              <a:pathLst>
                <a:path w="390239" h="187261">
                  <a:moveTo>
                    <a:pt x="390144" y="0"/>
                  </a:moveTo>
                  <a:cubicBezTo>
                    <a:pt x="390144" y="103442"/>
                    <a:pt x="302800" y="187262"/>
                    <a:pt x="195072" y="187262"/>
                  </a:cubicBezTo>
                  <a:cubicBezTo>
                    <a:pt x="87344" y="187262"/>
                    <a:pt x="0" y="103442"/>
                    <a:pt x="0" y="0"/>
                  </a:cubicBezTo>
                  <a:lnTo>
                    <a:pt x="390239" y="0"/>
                  </a:lnTo>
                  <a:close/>
                </a:path>
              </a:pathLst>
            </a:custGeom>
            <a:noFill/>
            <a:ln w="25400" cap="flat">
              <a:solidFill>
                <a:schemeClr val="tx1"/>
              </a:solidFill>
              <a:prstDash val="solid"/>
              <a:round/>
            </a:ln>
          </p:spPr>
          <p:txBody>
            <a:bodyPr rtlCol="0" anchor="ctr"/>
            <a:lstStyle/>
            <a:p>
              <a:endParaRPr lang="en-US" kern="0" dirty="0">
                <a:solidFill>
                  <a:prstClr val="white"/>
                </a:solidFill>
                <a:latin typeface="Amazon Ember Display" panose="020F0603020204020204" pitchFamily="34" charset="0"/>
              </a:endParaRPr>
            </a:p>
          </p:txBody>
        </p:sp>
        <p:sp>
          <p:nvSpPr>
            <p:cNvPr id="22" name="Freeform: Shape 21">
              <a:extLst>
                <a:ext uri="{FF2B5EF4-FFF2-40B4-BE49-F238E27FC236}">
                  <a16:creationId xmlns:a16="http://schemas.microsoft.com/office/drawing/2014/main" id="{27BF887C-EA98-7BE0-1367-B8A157C3067E}"/>
                </a:ext>
              </a:extLst>
            </p:cNvPr>
            <p:cNvSpPr/>
            <p:nvPr/>
          </p:nvSpPr>
          <p:spPr>
            <a:xfrm>
              <a:off x="4078985" y="2980086"/>
              <a:ext cx="195072" cy="374618"/>
            </a:xfrm>
            <a:custGeom>
              <a:avLst/>
              <a:gdLst>
                <a:gd name="connsiteX0" fmla="*/ 195072 w 195072"/>
                <a:gd name="connsiteY0" fmla="*/ 0 h 374618"/>
                <a:gd name="connsiteX1" fmla="*/ 0 w 195072"/>
                <a:gd name="connsiteY1" fmla="*/ 374618 h 374618"/>
              </a:gdLst>
              <a:ahLst/>
              <a:cxnLst>
                <a:cxn ang="0">
                  <a:pos x="connsiteX0" y="connsiteY0"/>
                </a:cxn>
                <a:cxn ang="0">
                  <a:pos x="connsiteX1" y="connsiteY1"/>
                </a:cxn>
              </a:cxnLst>
              <a:rect l="l" t="t" r="r" b="b"/>
              <a:pathLst>
                <a:path w="195072" h="374618">
                  <a:moveTo>
                    <a:pt x="195072" y="0"/>
                  </a:moveTo>
                  <a:lnTo>
                    <a:pt x="0" y="374618"/>
                  </a:lnTo>
                </a:path>
              </a:pathLst>
            </a:custGeom>
            <a:noFill/>
            <a:ln w="19050" cap="rnd">
              <a:solidFill>
                <a:schemeClr val="tx1"/>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96E3575D-6FB0-8AE3-887F-BFDD28B989E8}"/>
                </a:ext>
              </a:extLst>
            </p:cNvPr>
            <p:cNvSpPr/>
            <p:nvPr/>
          </p:nvSpPr>
          <p:spPr>
            <a:xfrm>
              <a:off x="4274057" y="2980086"/>
              <a:ext cx="195071" cy="374618"/>
            </a:xfrm>
            <a:custGeom>
              <a:avLst/>
              <a:gdLst>
                <a:gd name="connsiteX0" fmla="*/ 0 w 195071"/>
                <a:gd name="connsiteY0" fmla="*/ 0 h 374618"/>
                <a:gd name="connsiteX1" fmla="*/ 195072 w 195071"/>
                <a:gd name="connsiteY1" fmla="*/ 374618 h 374618"/>
              </a:gdLst>
              <a:ahLst/>
              <a:cxnLst>
                <a:cxn ang="0">
                  <a:pos x="connsiteX0" y="connsiteY0"/>
                </a:cxn>
                <a:cxn ang="0">
                  <a:pos x="connsiteX1" y="connsiteY1"/>
                </a:cxn>
              </a:cxnLst>
              <a:rect l="l" t="t" r="r" b="b"/>
              <a:pathLst>
                <a:path w="195071" h="374618">
                  <a:moveTo>
                    <a:pt x="0" y="0"/>
                  </a:moveTo>
                  <a:lnTo>
                    <a:pt x="195072" y="374618"/>
                  </a:lnTo>
                </a:path>
              </a:pathLst>
            </a:custGeom>
            <a:noFill/>
            <a:ln w="19050" cap="rnd">
              <a:solidFill>
                <a:schemeClr val="tx1"/>
              </a:solidFill>
              <a:prstDash val="solid"/>
              <a:round/>
            </a:ln>
          </p:spPr>
          <p:txBody>
            <a:bodyPr rtlCol="0" anchor="ctr"/>
            <a:lstStyle/>
            <a:p>
              <a:endParaRPr lang="en-US" dirty="0"/>
            </a:p>
          </p:txBody>
        </p:sp>
      </p:grpSp>
      <p:sp>
        <p:nvSpPr>
          <p:cNvPr id="25" name="Oval 24">
            <a:extLst>
              <a:ext uri="{FF2B5EF4-FFF2-40B4-BE49-F238E27FC236}">
                <a16:creationId xmlns:a16="http://schemas.microsoft.com/office/drawing/2014/main" id="{2F067D97-D077-CC07-7F32-678C81DF1D5C}"/>
              </a:ext>
            </a:extLst>
          </p:cNvPr>
          <p:cNvSpPr/>
          <p:nvPr/>
        </p:nvSpPr>
        <p:spPr>
          <a:xfrm>
            <a:off x="8257175" y="2298700"/>
            <a:ext cx="2768600" cy="2768600"/>
          </a:xfrm>
          <a:prstGeom prst="ellipse">
            <a:avLst/>
          </a:prstGeom>
          <a:solidFill>
            <a:schemeClr val="tx1"/>
          </a:solidFill>
          <a:ln w="19050" cap="flat" cmpd="sng" algn="ctr">
            <a:noFill/>
            <a:prstDash val="solid"/>
            <a:miter lim="800000"/>
          </a:ln>
          <a:effectLst/>
        </p:spPr>
        <p:txBody>
          <a:bodyPr lIns="45720" tIns="45720" rIns="45720" rtlCol="0" anchor="ctr"/>
          <a:lstStyle/>
          <a:p>
            <a:pPr algn="ctr"/>
            <a:r>
              <a:rPr lang="en-US" sz="2800" b="1" kern="0" dirty="0">
                <a:solidFill>
                  <a:schemeClr val="bg1"/>
                </a:solidFill>
                <a:latin typeface="Amazon Ember Display" panose="020F0603020204020204" pitchFamily="34" charset="0"/>
              </a:rPr>
              <a:t>Emerging risks and challenges</a:t>
            </a:r>
          </a:p>
        </p:txBody>
      </p:sp>
      <p:sp>
        <p:nvSpPr>
          <p:cNvPr id="26" name="Oval 25">
            <a:extLst>
              <a:ext uri="{FF2B5EF4-FFF2-40B4-BE49-F238E27FC236}">
                <a16:creationId xmlns:a16="http://schemas.microsoft.com/office/drawing/2014/main" id="{45428348-C383-0E6C-B81F-29A8E1AD285B}"/>
              </a:ext>
            </a:extLst>
          </p:cNvPr>
          <p:cNvSpPr/>
          <p:nvPr/>
        </p:nvSpPr>
        <p:spPr>
          <a:xfrm>
            <a:off x="1166225" y="2298700"/>
            <a:ext cx="2768600" cy="2768600"/>
          </a:xfrm>
          <a:prstGeom prst="ellipse">
            <a:avLst/>
          </a:prstGeom>
          <a:solidFill>
            <a:schemeClr val="tx1"/>
          </a:solidFill>
          <a:ln w="19050" cap="flat" cmpd="sng" algn="ctr">
            <a:noFill/>
            <a:prstDash val="solid"/>
            <a:miter lim="800000"/>
          </a:ln>
          <a:effectLst/>
        </p:spPr>
        <p:txBody>
          <a:bodyPr lIns="45720" tIns="45720" rIns="45720" rtlCol="0" anchor="ctr"/>
          <a:lstStyle/>
          <a:p>
            <a:pPr algn="ctr"/>
            <a:r>
              <a:rPr lang="en-US" sz="2800" b="1" kern="0" dirty="0">
                <a:solidFill>
                  <a:schemeClr val="bg1"/>
                </a:solidFill>
                <a:latin typeface="Amazon Ember Display" panose="020F0603020204020204" pitchFamily="34" charset="0"/>
              </a:rPr>
              <a:t>Innovation</a:t>
            </a:r>
          </a:p>
        </p:txBody>
      </p:sp>
      <p:cxnSp>
        <p:nvCxnSpPr>
          <p:cNvPr id="29" name="Straight Connector 28">
            <a:extLst>
              <a:ext uri="{FF2B5EF4-FFF2-40B4-BE49-F238E27FC236}">
                <a16:creationId xmlns:a16="http://schemas.microsoft.com/office/drawing/2014/main" id="{BB591097-499A-889C-455F-F152664B28BD}"/>
              </a:ext>
            </a:extLst>
          </p:cNvPr>
          <p:cNvCxnSpPr>
            <a:cxnSpLocks/>
          </p:cNvCxnSpPr>
          <p:nvPr/>
        </p:nvCxnSpPr>
        <p:spPr>
          <a:xfrm>
            <a:off x="4211502" y="3683000"/>
            <a:ext cx="723900" cy="0"/>
          </a:xfrm>
          <a:prstGeom prst="line">
            <a:avLst/>
          </a:prstGeom>
          <a:ln w="381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6C678E-CAA6-5D94-5A60-1CA948519988}"/>
              </a:ext>
            </a:extLst>
          </p:cNvPr>
          <p:cNvCxnSpPr>
            <a:cxnSpLocks/>
          </p:cNvCxnSpPr>
          <p:nvPr/>
        </p:nvCxnSpPr>
        <p:spPr>
          <a:xfrm>
            <a:off x="7256598" y="3683000"/>
            <a:ext cx="723900" cy="0"/>
          </a:xfrm>
          <a:prstGeom prst="line">
            <a:avLst/>
          </a:prstGeom>
          <a:ln w="38100"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62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CDCAE558-704F-1771-53D0-D3D66BE6A49F}"/>
              </a:ext>
            </a:extLst>
          </p:cNvPr>
          <p:cNvSpPr txBox="1">
            <a:spLocks/>
          </p:cNvSpPr>
          <p:nvPr/>
        </p:nvSpPr>
        <p:spPr>
          <a:xfrm>
            <a:off x="609600" y="2496438"/>
            <a:ext cx="4717143" cy="1865126"/>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uLnTx/>
                <a:uFillTx/>
                <a:latin typeface="Amazon Ember Display"/>
                <a:ea typeface="Amazon Ember Display" panose="020F0603020204020204" pitchFamily="34" charset="0"/>
                <a:cs typeface="Amazon Ember Display" panose="020F0603020204020204" pitchFamily="34" charset="0"/>
              </a:rPr>
              <a:t>People-centered approach</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t>Focus on people, process, and culture to build trust</a:t>
            </a:r>
          </a:p>
        </p:txBody>
      </p:sp>
      <p:cxnSp>
        <p:nvCxnSpPr>
          <p:cNvPr id="90" name="Straight Connector 89">
            <a:extLst>
              <a:ext uri="{FF2B5EF4-FFF2-40B4-BE49-F238E27FC236}">
                <a16:creationId xmlns:a16="http://schemas.microsoft.com/office/drawing/2014/main" id="{4FC7A7BC-33A8-621F-500B-0BC02365657C}"/>
              </a:ext>
            </a:extLst>
          </p:cNvPr>
          <p:cNvCxnSpPr>
            <a:cxnSpLocks/>
          </p:cNvCxnSpPr>
          <p:nvPr/>
        </p:nvCxnSpPr>
        <p:spPr>
          <a:xfrm>
            <a:off x="6096000" y="1047750"/>
            <a:ext cx="0" cy="476250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50F0031-09D9-FEFD-7F11-730877548DD3}"/>
              </a:ext>
            </a:extLst>
          </p:cNvPr>
          <p:cNvGrpSpPr/>
          <p:nvPr/>
        </p:nvGrpSpPr>
        <p:grpSpPr>
          <a:xfrm>
            <a:off x="6787770" y="1628936"/>
            <a:ext cx="4584626" cy="537955"/>
            <a:chOff x="7073066" y="1266986"/>
            <a:chExt cx="4584626" cy="537955"/>
          </a:xfrm>
        </p:grpSpPr>
        <p:sp>
          <p:nvSpPr>
            <p:cNvPr id="3" name="TextBox 2">
              <a:extLst>
                <a:ext uri="{FF2B5EF4-FFF2-40B4-BE49-F238E27FC236}">
                  <a16:creationId xmlns:a16="http://schemas.microsoft.com/office/drawing/2014/main" id="{41A09238-BAD1-E30F-88AA-7FCF4E6A109A}"/>
                </a:ext>
              </a:extLst>
            </p:cNvPr>
            <p:cNvSpPr txBox="1"/>
            <p:nvPr/>
          </p:nvSpPr>
          <p:spPr>
            <a:xfrm>
              <a:off x="7712673" y="1353454"/>
              <a:ext cx="3945019" cy="400110"/>
            </a:xfrm>
            <a:prstGeom prst="rect">
              <a:avLst/>
            </a:prstGeom>
            <a:noFill/>
            <a:ln>
              <a:noFill/>
            </a:ln>
          </p:spPr>
          <p:txBody>
            <a:bodyPr wrap="square">
              <a:spAutoFit/>
            </a:bodyPr>
            <a:lstStyle/>
            <a:p>
              <a:pPr marR="0" lvl="0">
                <a:lnSpc>
                  <a:spcPct val="100000"/>
                </a:lnSpc>
                <a:spcBef>
                  <a:spcPts val="600"/>
                </a:spcBef>
                <a:spcAft>
                  <a:spcPts val="600"/>
                </a:spcAft>
              </a:pPr>
              <a:r>
                <a:rPr lang="en-US" sz="2000" dirty="0">
                  <a:effectLst/>
                  <a:latin typeface="+mn-lt"/>
                  <a:ea typeface="Times New Roman" panose="02020603050405020304" pitchFamily="18" charset="0"/>
                </a:rPr>
                <a:t>Educate</a:t>
              </a:r>
            </a:p>
          </p:txBody>
        </p:sp>
        <p:grpSp>
          <p:nvGrpSpPr>
            <p:cNvPr id="6" name="Graphic 5253">
              <a:extLst>
                <a:ext uri="{FF2B5EF4-FFF2-40B4-BE49-F238E27FC236}">
                  <a16:creationId xmlns:a16="http://schemas.microsoft.com/office/drawing/2014/main" id="{104BDEE1-F4E1-3754-CDB0-532BBBC6C040}"/>
                </a:ext>
              </a:extLst>
            </p:cNvPr>
            <p:cNvGrpSpPr/>
            <p:nvPr/>
          </p:nvGrpSpPr>
          <p:grpSpPr>
            <a:xfrm>
              <a:off x="7073066" y="1266986"/>
              <a:ext cx="466901" cy="537955"/>
              <a:chOff x="15110169" y="9502145"/>
              <a:chExt cx="1362462" cy="1569807"/>
            </a:xfrm>
          </p:grpSpPr>
          <p:sp>
            <p:nvSpPr>
              <p:cNvPr id="9" name="Freeform: Shape 8">
                <a:extLst>
                  <a:ext uri="{FF2B5EF4-FFF2-40B4-BE49-F238E27FC236}">
                    <a16:creationId xmlns:a16="http://schemas.microsoft.com/office/drawing/2014/main" id="{537E3587-EFA4-5A7A-CF85-9C744F816593}"/>
                  </a:ext>
                </a:extLst>
              </p:cNvPr>
              <p:cNvSpPr/>
              <p:nvPr/>
            </p:nvSpPr>
            <p:spPr>
              <a:xfrm>
                <a:off x="15258090" y="9502145"/>
                <a:ext cx="389382" cy="389383"/>
              </a:xfrm>
              <a:custGeom>
                <a:avLst/>
                <a:gdLst>
                  <a:gd name="connsiteX0" fmla="*/ 0 w 389382"/>
                  <a:gd name="connsiteY0" fmla="*/ 194310 h 389382"/>
                  <a:gd name="connsiteX1" fmla="*/ 195072 w 389382"/>
                  <a:gd name="connsiteY1" fmla="*/ 0 h 389382"/>
                  <a:gd name="connsiteX2" fmla="*/ 389382 w 389382"/>
                  <a:gd name="connsiteY2" fmla="*/ 195072 h 389382"/>
                  <a:gd name="connsiteX3" fmla="*/ 194406 w 389382"/>
                  <a:gd name="connsiteY3" fmla="*/ 389382 h 389382"/>
                  <a:gd name="connsiteX4" fmla="*/ 0 w 389382"/>
                  <a:gd name="connsiteY4" fmla="*/ 194406 h 389382"/>
                  <a:gd name="connsiteX5" fmla="*/ 0 w 389382"/>
                  <a:gd name="connsiteY5" fmla="*/ 194310 h 38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82" h="389382">
                    <a:moveTo>
                      <a:pt x="0" y="194310"/>
                    </a:moveTo>
                    <a:cubicBezTo>
                      <a:pt x="211" y="86785"/>
                      <a:pt x="87548" y="-210"/>
                      <a:pt x="195072" y="0"/>
                    </a:cubicBezTo>
                    <a:cubicBezTo>
                      <a:pt x="302597" y="211"/>
                      <a:pt x="389592" y="87548"/>
                      <a:pt x="389382" y="195072"/>
                    </a:cubicBezTo>
                    <a:cubicBezTo>
                      <a:pt x="389171" y="302559"/>
                      <a:pt x="301893" y="389539"/>
                      <a:pt x="194406" y="389382"/>
                    </a:cubicBezTo>
                    <a:cubicBezTo>
                      <a:pt x="86881" y="389224"/>
                      <a:pt x="-157" y="301930"/>
                      <a:pt x="0" y="194406"/>
                    </a:cubicBezTo>
                    <a:cubicBezTo>
                      <a:pt x="0" y="194374"/>
                      <a:pt x="0" y="194342"/>
                      <a:pt x="0" y="194310"/>
                    </a:cubicBezTo>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63" name="Freeform: Shape 62">
                <a:extLst>
                  <a:ext uri="{FF2B5EF4-FFF2-40B4-BE49-F238E27FC236}">
                    <a16:creationId xmlns:a16="http://schemas.microsoft.com/office/drawing/2014/main" id="{3DEDFB6C-FB65-AB72-1C99-F65A55159F08}"/>
                  </a:ext>
                </a:extLst>
              </p:cNvPr>
              <p:cNvSpPr/>
              <p:nvPr/>
            </p:nvSpPr>
            <p:spPr>
              <a:xfrm>
                <a:off x="15110169" y="9902861"/>
                <a:ext cx="564068" cy="354902"/>
              </a:xfrm>
              <a:custGeom>
                <a:avLst/>
                <a:gdLst>
                  <a:gd name="connsiteX0" fmla="*/ 564071 w 564070"/>
                  <a:gd name="connsiteY0" fmla="*/ 84582 h 354901"/>
                  <a:gd name="connsiteX1" fmla="*/ 517684 w 564070"/>
                  <a:gd name="connsiteY1" fmla="*/ 50102 h 354901"/>
                  <a:gd name="connsiteX2" fmla="*/ 342328 w 564070"/>
                  <a:gd name="connsiteY2" fmla="*/ 0 h 354901"/>
                  <a:gd name="connsiteX3" fmla="*/ 0 w 564070"/>
                  <a:gd name="connsiteY3" fmla="*/ 354902 h 354901"/>
                  <a:gd name="connsiteX4" fmla="*/ 188690 w 564070"/>
                  <a:gd name="connsiteY4" fmla="*/ 354902 h 35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070" h="354901">
                    <a:moveTo>
                      <a:pt x="564071" y="84582"/>
                    </a:moveTo>
                    <a:cubicBezTo>
                      <a:pt x="549614" y="71794"/>
                      <a:pt x="534096" y="60259"/>
                      <a:pt x="517684" y="50102"/>
                    </a:cubicBezTo>
                    <a:cubicBezTo>
                      <a:pt x="465071" y="17324"/>
                      <a:pt x="404316" y="-34"/>
                      <a:pt x="342328" y="0"/>
                    </a:cubicBezTo>
                    <a:cubicBezTo>
                      <a:pt x="153257" y="0"/>
                      <a:pt x="0" y="158877"/>
                      <a:pt x="0" y="354902"/>
                    </a:cubicBezTo>
                    <a:lnTo>
                      <a:pt x="188690" y="354902"/>
                    </a:lnTo>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64" name="Freeform: Shape 63">
                <a:extLst>
                  <a:ext uri="{FF2B5EF4-FFF2-40B4-BE49-F238E27FC236}">
                    <a16:creationId xmlns:a16="http://schemas.microsoft.com/office/drawing/2014/main" id="{E54DE7FB-A974-C4FE-CCC0-94E761354C5A}"/>
                  </a:ext>
                </a:extLst>
              </p:cNvPr>
              <p:cNvSpPr/>
              <p:nvPr/>
            </p:nvSpPr>
            <p:spPr>
              <a:xfrm>
                <a:off x="15781976" y="10313009"/>
                <a:ext cx="690655" cy="57055"/>
              </a:xfrm>
              <a:custGeom>
                <a:avLst/>
                <a:gdLst>
                  <a:gd name="connsiteX0" fmla="*/ 0 w 690657"/>
                  <a:gd name="connsiteY0" fmla="*/ 57055 h 57054"/>
                  <a:gd name="connsiteX1" fmla="*/ 648272 w 690657"/>
                  <a:gd name="connsiteY1" fmla="*/ 57055 h 57054"/>
                  <a:gd name="connsiteX2" fmla="*/ 685419 w 690657"/>
                  <a:gd name="connsiteY2" fmla="*/ 44005 h 57054"/>
                  <a:gd name="connsiteX3" fmla="*/ 690658 w 690657"/>
                  <a:gd name="connsiteY3" fmla="*/ 39910 h 57054"/>
                  <a:gd name="connsiteX4" fmla="*/ 690658 w 690657"/>
                  <a:gd name="connsiteY4" fmla="*/ 0 h 57054"/>
                  <a:gd name="connsiteX5" fmla="*/ 483394 w 690657"/>
                  <a:gd name="connsiteY5" fmla="*/ 0 h 5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57" h="57054">
                    <a:moveTo>
                      <a:pt x="0" y="57055"/>
                    </a:moveTo>
                    <a:lnTo>
                      <a:pt x="648272" y="57055"/>
                    </a:lnTo>
                    <a:cubicBezTo>
                      <a:pt x="661780" y="57067"/>
                      <a:pt x="674886" y="52463"/>
                      <a:pt x="685419" y="44005"/>
                    </a:cubicBezTo>
                    <a:lnTo>
                      <a:pt x="690658" y="39910"/>
                    </a:lnTo>
                    <a:lnTo>
                      <a:pt x="690658" y="0"/>
                    </a:lnTo>
                    <a:lnTo>
                      <a:pt x="483394" y="0"/>
                    </a:lnTo>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65" name="Freeform: Shape 64">
                <a:extLst>
                  <a:ext uri="{FF2B5EF4-FFF2-40B4-BE49-F238E27FC236}">
                    <a16:creationId xmlns:a16="http://schemas.microsoft.com/office/drawing/2014/main" id="{3456DCAD-E9E3-C60B-4F1A-A1439B0990DF}"/>
                  </a:ext>
                </a:extLst>
              </p:cNvPr>
              <p:cNvSpPr/>
              <p:nvPr/>
            </p:nvSpPr>
            <p:spPr>
              <a:xfrm>
                <a:off x="15813217" y="9892003"/>
                <a:ext cx="509112" cy="348042"/>
              </a:xfrm>
              <a:custGeom>
                <a:avLst/>
                <a:gdLst>
                  <a:gd name="connsiteX0" fmla="*/ 509112 w 509111"/>
                  <a:gd name="connsiteY0" fmla="*/ 333946 h 348043"/>
                  <a:gd name="connsiteX1" fmla="*/ 495015 w 509111"/>
                  <a:gd name="connsiteY1" fmla="*/ 348044 h 348043"/>
                  <a:gd name="connsiteX2" fmla="*/ 14002 w 509111"/>
                  <a:gd name="connsiteY2" fmla="*/ 348044 h 348043"/>
                  <a:gd name="connsiteX3" fmla="*/ 0 w 509111"/>
                  <a:gd name="connsiteY3" fmla="*/ 334042 h 348043"/>
                  <a:gd name="connsiteX4" fmla="*/ 0 w 509111"/>
                  <a:gd name="connsiteY4" fmla="*/ 333947 h 348043"/>
                  <a:gd name="connsiteX5" fmla="*/ 0 w 509111"/>
                  <a:gd name="connsiteY5" fmla="*/ 14002 h 348043"/>
                  <a:gd name="connsiteX6" fmla="*/ 14002 w 509111"/>
                  <a:gd name="connsiteY6" fmla="*/ 0 h 348043"/>
                  <a:gd name="connsiteX7" fmla="*/ 492633 w 509111"/>
                  <a:gd name="connsiteY7" fmla="*/ 0 h 348043"/>
                  <a:gd name="connsiteX8" fmla="*/ 506540 w 509111"/>
                  <a:gd name="connsiteY8" fmla="*/ 14002 h 34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11" h="348043">
                    <a:moveTo>
                      <a:pt x="509112" y="333946"/>
                    </a:moveTo>
                    <a:cubicBezTo>
                      <a:pt x="509112" y="341732"/>
                      <a:pt x="502800" y="348044"/>
                      <a:pt x="495015" y="348044"/>
                    </a:cubicBezTo>
                    <a:lnTo>
                      <a:pt x="14002" y="348044"/>
                    </a:lnTo>
                    <a:cubicBezTo>
                      <a:pt x="6269" y="348044"/>
                      <a:pt x="0" y="341775"/>
                      <a:pt x="0" y="334042"/>
                    </a:cubicBezTo>
                    <a:cubicBezTo>
                      <a:pt x="0" y="334010"/>
                      <a:pt x="0" y="333978"/>
                      <a:pt x="0" y="333947"/>
                    </a:cubicBezTo>
                    <a:lnTo>
                      <a:pt x="0" y="14002"/>
                    </a:lnTo>
                    <a:cubicBezTo>
                      <a:pt x="0" y="6269"/>
                      <a:pt x="6269" y="0"/>
                      <a:pt x="14002" y="0"/>
                    </a:cubicBezTo>
                    <a:lnTo>
                      <a:pt x="492633" y="0"/>
                    </a:lnTo>
                    <a:cubicBezTo>
                      <a:pt x="500307" y="104"/>
                      <a:pt x="506489" y="6327"/>
                      <a:pt x="506540" y="14002"/>
                    </a:cubicBezTo>
                    <a:close/>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66" name="Freeform: Shape 65">
                <a:extLst>
                  <a:ext uri="{FF2B5EF4-FFF2-40B4-BE49-F238E27FC236}">
                    <a16:creationId xmlns:a16="http://schemas.microsoft.com/office/drawing/2014/main" id="{8A4B2384-4BF9-C4F9-6629-AEDA6342F759}"/>
                  </a:ext>
                </a:extLst>
              </p:cNvPr>
              <p:cNvSpPr/>
              <p:nvPr/>
            </p:nvSpPr>
            <p:spPr>
              <a:xfrm>
                <a:off x="15731015" y="9820279"/>
                <a:ext cx="673415" cy="492538"/>
              </a:xfrm>
              <a:custGeom>
                <a:avLst/>
                <a:gdLst>
                  <a:gd name="connsiteX0" fmla="*/ 0 w 673417"/>
                  <a:gd name="connsiteY0" fmla="*/ 370808 h 492537"/>
                  <a:gd name="connsiteX1" fmla="*/ 0 w 673417"/>
                  <a:gd name="connsiteY1" fmla="*/ 16288 h 492537"/>
                  <a:gd name="connsiteX2" fmla="*/ 16288 w 673417"/>
                  <a:gd name="connsiteY2" fmla="*/ 0 h 492537"/>
                  <a:gd name="connsiteX3" fmla="*/ 657130 w 673417"/>
                  <a:gd name="connsiteY3" fmla="*/ 0 h 492537"/>
                  <a:gd name="connsiteX4" fmla="*/ 673418 w 673417"/>
                  <a:gd name="connsiteY4" fmla="*/ 16288 h 492537"/>
                  <a:gd name="connsiteX5" fmla="*/ 673418 w 673417"/>
                  <a:gd name="connsiteY5" fmla="*/ 476250 h 492537"/>
                  <a:gd name="connsiteX6" fmla="*/ 657130 w 673417"/>
                  <a:gd name="connsiteY6" fmla="*/ 492538 h 492537"/>
                  <a:gd name="connsiteX7" fmla="*/ 64103 w 673417"/>
                  <a:gd name="connsiteY7" fmla="*/ 492538 h 4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17" h="492537">
                    <a:moveTo>
                      <a:pt x="0" y="370808"/>
                    </a:moveTo>
                    <a:lnTo>
                      <a:pt x="0" y="16288"/>
                    </a:lnTo>
                    <a:cubicBezTo>
                      <a:pt x="0" y="7292"/>
                      <a:pt x="7292" y="0"/>
                      <a:pt x="16288" y="0"/>
                    </a:cubicBezTo>
                    <a:lnTo>
                      <a:pt x="657130" y="0"/>
                    </a:lnTo>
                    <a:cubicBezTo>
                      <a:pt x="666125" y="0"/>
                      <a:pt x="673418" y="7292"/>
                      <a:pt x="673418" y="16288"/>
                    </a:cubicBezTo>
                    <a:lnTo>
                      <a:pt x="673418" y="476250"/>
                    </a:lnTo>
                    <a:cubicBezTo>
                      <a:pt x="673366" y="485224"/>
                      <a:pt x="666104" y="492486"/>
                      <a:pt x="657130" y="492538"/>
                    </a:cubicBezTo>
                    <a:lnTo>
                      <a:pt x="64103" y="492538"/>
                    </a:lnTo>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67" name="Freeform: Shape 66">
                <a:extLst>
                  <a:ext uri="{FF2B5EF4-FFF2-40B4-BE49-F238E27FC236}">
                    <a16:creationId xmlns:a16="http://schemas.microsoft.com/office/drawing/2014/main" id="{3CDC40BD-52D4-9152-43A6-180422F32347}"/>
                  </a:ext>
                </a:extLst>
              </p:cNvPr>
              <p:cNvSpPr/>
              <p:nvPr/>
            </p:nvSpPr>
            <p:spPr>
              <a:xfrm>
                <a:off x="15342966" y="10174134"/>
                <a:ext cx="389572" cy="389572"/>
              </a:xfrm>
              <a:custGeom>
                <a:avLst/>
                <a:gdLst>
                  <a:gd name="connsiteX0" fmla="*/ 0 w 389572"/>
                  <a:gd name="connsiteY0" fmla="*/ 194882 h 389572"/>
                  <a:gd name="connsiteX1" fmla="*/ 194691 w 389572"/>
                  <a:gd name="connsiteY1" fmla="*/ 0 h 389572"/>
                  <a:gd name="connsiteX2" fmla="*/ 389573 w 389572"/>
                  <a:gd name="connsiteY2" fmla="*/ 194691 h 389572"/>
                  <a:gd name="connsiteX3" fmla="*/ 194882 w 389572"/>
                  <a:gd name="connsiteY3" fmla="*/ 389572 h 389572"/>
                  <a:gd name="connsiteX4" fmla="*/ 194786 w 389572"/>
                  <a:gd name="connsiteY4" fmla="*/ 389572 h 389572"/>
                  <a:gd name="connsiteX5" fmla="*/ 0 w 389572"/>
                  <a:gd name="connsiteY5" fmla="*/ 194881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572" h="389572">
                    <a:moveTo>
                      <a:pt x="0" y="194882"/>
                    </a:moveTo>
                    <a:cubicBezTo>
                      <a:pt x="-53" y="87304"/>
                      <a:pt x="87114" y="53"/>
                      <a:pt x="194691" y="0"/>
                    </a:cubicBezTo>
                    <a:cubicBezTo>
                      <a:pt x="302268" y="-53"/>
                      <a:pt x="389520" y="87114"/>
                      <a:pt x="389573" y="194691"/>
                    </a:cubicBezTo>
                    <a:cubicBezTo>
                      <a:pt x="389625" y="302268"/>
                      <a:pt x="302459" y="389520"/>
                      <a:pt x="194882" y="389572"/>
                    </a:cubicBezTo>
                    <a:cubicBezTo>
                      <a:pt x="194850" y="389572"/>
                      <a:pt x="194818" y="389572"/>
                      <a:pt x="194786" y="389572"/>
                    </a:cubicBezTo>
                    <a:cubicBezTo>
                      <a:pt x="87268" y="389520"/>
                      <a:pt x="105" y="302400"/>
                      <a:pt x="0" y="194881"/>
                    </a:cubicBezTo>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68" name="Freeform: Shape 67">
                <a:extLst>
                  <a:ext uri="{FF2B5EF4-FFF2-40B4-BE49-F238E27FC236}">
                    <a16:creationId xmlns:a16="http://schemas.microsoft.com/office/drawing/2014/main" id="{8EC01E8A-23F2-D0B3-467C-9438D1FED3D0}"/>
                  </a:ext>
                </a:extLst>
              </p:cNvPr>
              <p:cNvSpPr/>
              <p:nvPr/>
            </p:nvSpPr>
            <p:spPr>
              <a:xfrm>
                <a:off x="15195424" y="10575136"/>
                <a:ext cx="585405" cy="354806"/>
              </a:xfrm>
              <a:custGeom>
                <a:avLst/>
                <a:gdLst>
                  <a:gd name="connsiteX0" fmla="*/ 468535 w 585406"/>
                  <a:gd name="connsiteY0" fmla="*/ 24860 h 354806"/>
                  <a:gd name="connsiteX1" fmla="*/ 342329 w 585406"/>
                  <a:gd name="connsiteY1" fmla="*/ 0 h 354806"/>
                  <a:gd name="connsiteX2" fmla="*/ 0 w 585406"/>
                  <a:gd name="connsiteY2" fmla="*/ 354806 h 354806"/>
                  <a:gd name="connsiteX3" fmla="*/ 585407 w 585406"/>
                  <a:gd name="connsiteY3" fmla="*/ 354806 h 354806"/>
                </a:gdLst>
                <a:ahLst/>
                <a:cxnLst>
                  <a:cxn ang="0">
                    <a:pos x="connsiteX0" y="connsiteY0"/>
                  </a:cxn>
                  <a:cxn ang="0">
                    <a:pos x="connsiteX1" y="connsiteY1"/>
                  </a:cxn>
                  <a:cxn ang="0">
                    <a:pos x="connsiteX2" y="connsiteY2"/>
                  </a:cxn>
                  <a:cxn ang="0">
                    <a:pos x="connsiteX3" y="connsiteY3"/>
                  </a:cxn>
                </a:cxnLst>
                <a:rect l="l" t="t" r="r" b="b"/>
                <a:pathLst>
                  <a:path w="585406" h="354806">
                    <a:moveTo>
                      <a:pt x="468535" y="24860"/>
                    </a:moveTo>
                    <a:cubicBezTo>
                      <a:pt x="428489" y="8426"/>
                      <a:pt x="385616" y="-19"/>
                      <a:pt x="342329" y="0"/>
                    </a:cubicBezTo>
                    <a:cubicBezTo>
                      <a:pt x="153257" y="0"/>
                      <a:pt x="0" y="158877"/>
                      <a:pt x="0" y="354806"/>
                    </a:cubicBezTo>
                    <a:lnTo>
                      <a:pt x="585407" y="354806"/>
                    </a:lnTo>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69" name="Freeform: Shape 68">
                <a:extLst>
                  <a:ext uri="{FF2B5EF4-FFF2-40B4-BE49-F238E27FC236}">
                    <a16:creationId xmlns:a16="http://schemas.microsoft.com/office/drawing/2014/main" id="{5F599F18-8B46-4332-4273-7EDEFB50F60B}"/>
                  </a:ext>
                </a:extLst>
              </p:cNvPr>
              <p:cNvSpPr/>
              <p:nvPr/>
            </p:nvSpPr>
            <p:spPr>
              <a:xfrm>
                <a:off x="15729001" y="10504457"/>
                <a:ext cx="279270" cy="279271"/>
              </a:xfrm>
              <a:custGeom>
                <a:avLst/>
                <a:gdLst>
                  <a:gd name="connsiteX0" fmla="*/ 279273 w 279272"/>
                  <a:gd name="connsiteY0" fmla="*/ 139637 h 279272"/>
                  <a:gd name="connsiteX1" fmla="*/ 139636 w 279272"/>
                  <a:gd name="connsiteY1" fmla="*/ 279273 h 279272"/>
                  <a:gd name="connsiteX2" fmla="*/ 0 w 279272"/>
                  <a:gd name="connsiteY2" fmla="*/ 139637 h 279272"/>
                  <a:gd name="connsiteX3" fmla="*/ 139636 w 279272"/>
                  <a:gd name="connsiteY3" fmla="*/ 0 h 279272"/>
                  <a:gd name="connsiteX4" fmla="*/ 279273 w 279272"/>
                  <a:gd name="connsiteY4" fmla="*/ 139637 h 27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72" h="279272">
                    <a:moveTo>
                      <a:pt x="279273" y="139637"/>
                    </a:moveTo>
                    <a:cubicBezTo>
                      <a:pt x="279273" y="216756"/>
                      <a:pt x="216756" y="279273"/>
                      <a:pt x="139636" y="279273"/>
                    </a:cubicBezTo>
                    <a:cubicBezTo>
                      <a:pt x="62517" y="279273"/>
                      <a:pt x="0" y="216756"/>
                      <a:pt x="0" y="139637"/>
                    </a:cubicBezTo>
                    <a:cubicBezTo>
                      <a:pt x="0" y="62517"/>
                      <a:pt x="62517" y="0"/>
                      <a:pt x="139636" y="0"/>
                    </a:cubicBezTo>
                    <a:cubicBezTo>
                      <a:pt x="216756" y="0"/>
                      <a:pt x="279273" y="62517"/>
                      <a:pt x="279273" y="139637"/>
                    </a:cubicBezTo>
                    <a:close/>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70" name="Freeform: Shape 69">
                <a:extLst>
                  <a:ext uri="{FF2B5EF4-FFF2-40B4-BE49-F238E27FC236}">
                    <a16:creationId xmlns:a16="http://schemas.microsoft.com/office/drawing/2014/main" id="{4F702CD5-9B73-FAC8-CBA7-2C6E833A5424}"/>
                  </a:ext>
                </a:extLst>
              </p:cNvPr>
              <p:cNvSpPr/>
              <p:nvPr/>
            </p:nvSpPr>
            <p:spPr>
              <a:xfrm>
                <a:off x="16012276" y="10639904"/>
                <a:ext cx="151922" cy="9525"/>
              </a:xfrm>
              <a:custGeom>
                <a:avLst/>
                <a:gdLst>
                  <a:gd name="connsiteX0" fmla="*/ 0 w 151923"/>
                  <a:gd name="connsiteY0" fmla="*/ 0 h 9525"/>
                  <a:gd name="connsiteX1" fmla="*/ 151924 w 151923"/>
                  <a:gd name="connsiteY1" fmla="*/ 0 h 9525"/>
                </a:gdLst>
                <a:ahLst/>
                <a:cxnLst>
                  <a:cxn ang="0">
                    <a:pos x="connsiteX0" y="connsiteY0"/>
                  </a:cxn>
                  <a:cxn ang="0">
                    <a:pos x="connsiteX1" y="connsiteY1"/>
                  </a:cxn>
                </a:cxnLst>
                <a:rect l="l" t="t" r="r" b="b"/>
                <a:pathLst>
                  <a:path w="151923" h="9525">
                    <a:moveTo>
                      <a:pt x="0" y="0"/>
                    </a:moveTo>
                    <a:lnTo>
                      <a:pt x="151924" y="0"/>
                    </a:lnTo>
                  </a:path>
                </a:pathLst>
              </a:custGeom>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71" name="Freeform: Shape 70">
                <a:extLst>
                  <a:ext uri="{FF2B5EF4-FFF2-40B4-BE49-F238E27FC236}">
                    <a16:creationId xmlns:a16="http://schemas.microsoft.com/office/drawing/2014/main" id="{9C8F0E53-35C1-7E56-281B-44C028647974}"/>
                  </a:ext>
                </a:extLst>
              </p:cNvPr>
              <p:cNvSpPr/>
              <p:nvPr/>
            </p:nvSpPr>
            <p:spPr>
              <a:xfrm>
                <a:off x="15868259" y="10782873"/>
                <a:ext cx="9525" cy="151922"/>
              </a:xfrm>
              <a:custGeom>
                <a:avLst/>
                <a:gdLst>
                  <a:gd name="connsiteX0" fmla="*/ 0 w 9525"/>
                  <a:gd name="connsiteY0" fmla="*/ 0 h 151923"/>
                  <a:gd name="connsiteX1" fmla="*/ 0 w 9525"/>
                  <a:gd name="connsiteY1" fmla="*/ 151924 h 151923"/>
                </a:gdLst>
                <a:ahLst/>
                <a:cxnLst>
                  <a:cxn ang="0">
                    <a:pos x="connsiteX0" y="connsiteY0"/>
                  </a:cxn>
                  <a:cxn ang="0">
                    <a:pos x="connsiteX1" y="connsiteY1"/>
                  </a:cxn>
                </a:cxnLst>
                <a:rect l="l" t="t" r="r" b="b"/>
                <a:pathLst>
                  <a:path w="9525" h="151923">
                    <a:moveTo>
                      <a:pt x="0" y="0"/>
                    </a:moveTo>
                    <a:lnTo>
                      <a:pt x="0" y="151924"/>
                    </a:lnTo>
                  </a:path>
                </a:pathLst>
              </a:custGeom>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72" name="Freeform: Shape 71">
                <a:extLst>
                  <a:ext uri="{FF2B5EF4-FFF2-40B4-BE49-F238E27FC236}">
                    <a16:creationId xmlns:a16="http://schemas.microsoft.com/office/drawing/2014/main" id="{597D2464-397C-F8E0-09CE-671C2A1797EB}"/>
                  </a:ext>
                </a:extLst>
              </p:cNvPr>
              <p:cNvSpPr/>
              <p:nvPr/>
            </p:nvSpPr>
            <p:spPr>
              <a:xfrm>
                <a:off x="15802625" y="10929076"/>
                <a:ext cx="142876" cy="142876"/>
              </a:xfrm>
              <a:custGeom>
                <a:avLst/>
                <a:gdLst>
                  <a:gd name="connsiteX0" fmla="*/ 142875 w 142875"/>
                  <a:gd name="connsiteY0" fmla="*/ 71438 h 142875"/>
                  <a:gd name="connsiteX1" fmla="*/ 71437 w 142875"/>
                  <a:gd name="connsiteY1" fmla="*/ 142875 h 142875"/>
                  <a:gd name="connsiteX2" fmla="*/ 0 w 142875"/>
                  <a:gd name="connsiteY2" fmla="*/ 71438 h 142875"/>
                  <a:gd name="connsiteX3" fmla="*/ 71437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7" y="142875"/>
                    </a:cubicBezTo>
                    <a:cubicBezTo>
                      <a:pt x="31984" y="142875"/>
                      <a:pt x="0" y="110891"/>
                      <a:pt x="0" y="71438"/>
                    </a:cubicBezTo>
                    <a:cubicBezTo>
                      <a:pt x="0" y="31984"/>
                      <a:pt x="31984" y="0"/>
                      <a:pt x="71437" y="0"/>
                    </a:cubicBezTo>
                    <a:cubicBezTo>
                      <a:pt x="110891" y="0"/>
                      <a:pt x="142875" y="31984"/>
                      <a:pt x="142875" y="71438"/>
                    </a:cubicBezTo>
                    <a:close/>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73" name="Freeform: Shape 72">
                <a:extLst>
                  <a:ext uri="{FF2B5EF4-FFF2-40B4-BE49-F238E27FC236}">
                    <a16:creationId xmlns:a16="http://schemas.microsoft.com/office/drawing/2014/main" id="{6E4DAA9B-6F7E-1EA4-9C81-A009F8C92B70}"/>
                  </a:ext>
                </a:extLst>
              </p:cNvPr>
              <p:cNvSpPr/>
              <p:nvPr/>
            </p:nvSpPr>
            <p:spPr>
              <a:xfrm>
                <a:off x="16153339" y="10566353"/>
                <a:ext cx="142876" cy="142876"/>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8" y="142875"/>
                    </a:cubicBezTo>
                    <a:cubicBezTo>
                      <a:pt x="31984" y="142875"/>
                      <a:pt x="0" y="110891"/>
                      <a:pt x="0" y="71438"/>
                    </a:cubicBezTo>
                    <a:cubicBezTo>
                      <a:pt x="0" y="31984"/>
                      <a:pt x="31984" y="0"/>
                      <a:pt x="71438" y="0"/>
                    </a:cubicBezTo>
                    <a:cubicBezTo>
                      <a:pt x="110891" y="0"/>
                      <a:pt x="142875" y="31984"/>
                      <a:pt x="142875" y="71438"/>
                    </a:cubicBezTo>
                    <a:close/>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74" name="Freeform: Shape 73">
                <a:extLst>
                  <a:ext uri="{FF2B5EF4-FFF2-40B4-BE49-F238E27FC236}">
                    <a16:creationId xmlns:a16="http://schemas.microsoft.com/office/drawing/2014/main" id="{766CBD78-5CBC-D8F7-3465-C760C4581E0E}"/>
                  </a:ext>
                </a:extLst>
              </p:cNvPr>
              <p:cNvSpPr/>
              <p:nvPr/>
            </p:nvSpPr>
            <p:spPr>
              <a:xfrm>
                <a:off x="15974107" y="10729720"/>
                <a:ext cx="107442" cy="107442"/>
              </a:xfrm>
              <a:custGeom>
                <a:avLst/>
                <a:gdLst>
                  <a:gd name="connsiteX0" fmla="*/ 0 w 107441"/>
                  <a:gd name="connsiteY0" fmla="*/ 0 h 107442"/>
                  <a:gd name="connsiteX1" fmla="*/ 107442 w 107441"/>
                  <a:gd name="connsiteY1" fmla="*/ 107442 h 107442"/>
                </a:gdLst>
                <a:ahLst/>
                <a:cxnLst>
                  <a:cxn ang="0">
                    <a:pos x="connsiteX0" y="connsiteY0"/>
                  </a:cxn>
                  <a:cxn ang="0">
                    <a:pos x="connsiteX1" y="connsiteY1"/>
                  </a:cxn>
                </a:cxnLst>
                <a:rect l="l" t="t" r="r" b="b"/>
                <a:pathLst>
                  <a:path w="107441" h="107442">
                    <a:moveTo>
                      <a:pt x="0" y="0"/>
                    </a:moveTo>
                    <a:lnTo>
                      <a:pt x="107442" y="107442"/>
                    </a:lnTo>
                  </a:path>
                </a:pathLst>
              </a:custGeom>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sp>
            <p:nvSpPr>
              <p:cNvPr id="75" name="Freeform: Shape 74">
                <a:extLst>
                  <a:ext uri="{FF2B5EF4-FFF2-40B4-BE49-F238E27FC236}">
                    <a16:creationId xmlns:a16="http://schemas.microsoft.com/office/drawing/2014/main" id="{51A1CBAD-91AB-382D-47A8-F3EE37C429C4}"/>
                  </a:ext>
                </a:extLst>
              </p:cNvPr>
              <p:cNvSpPr/>
              <p:nvPr/>
            </p:nvSpPr>
            <p:spPr>
              <a:xfrm>
                <a:off x="16054404" y="10807064"/>
                <a:ext cx="142876" cy="142876"/>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8" y="142875"/>
                    </a:cubicBezTo>
                    <a:cubicBezTo>
                      <a:pt x="31984" y="142875"/>
                      <a:pt x="0" y="110891"/>
                      <a:pt x="0" y="71438"/>
                    </a:cubicBezTo>
                    <a:cubicBezTo>
                      <a:pt x="0" y="31984"/>
                      <a:pt x="31984" y="0"/>
                      <a:pt x="71438" y="0"/>
                    </a:cubicBezTo>
                    <a:cubicBezTo>
                      <a:pt x="110891" y="0"/>
                      <a:pt x="142875" y="31984"/>
                      <a:pt x="142875" y="71438"/>
                    </a:cubicBezTo>
                    <a:close/>
                  </a:path>
                </a:pathLst>
              </a:custGeom>
              <a:noFill/>
              <a:ln w="19050" cap="flat">
                <a:solidFill>
                  <a:schemeClr val="tx1"/>
                </a:solidFill>
                <a:prstDash val="solid"/>
                <a:round/>
              </a:ln>
            </p:spPr>
            <p:txBody>
              <a:bodyPr rtlCol="0" anchor="ctr"/>
              <a:lstStyle/>
              <a:p>
                <a:pPr defTabSz="932597"/>
                <a:endParaRPr lang="en-US" sz="2000" dirty="0">
                  <a:solidFill>
                    <a:srgbClr val="FFFFFF"/>
                  </a:solidFill>
                  <a:latin typeface="Amazon Ember"/>
                </a:endParaRPr>
              </a:p>
            </p:txBody>
          </p:sp>
        </p:grpSp>
      </p:grpSp>
      <p:grpSp>
        <p:nvGrpSpPr>
          <p:cNvPr id="110" name="Group 109">
            <a:extLst>
              <a:ext uri="{FF2B5EF4-FFF2-40B4-BE49-F238E27FC236}">
                <a16:creationId xmlns:a16="http://schemas.microsoft.com/office/drawing/2014/main" id="{D1C9850F-AF74-B0B7-565C-A61D47DDCA58}"/>
              </a:ext>
            </a:extLst>
          </p:cNvPr>
          <p:cNvGrpSpPr/>
          <p:nvPr/>
        </p:nvGrpSpPr>
        <p:grpSpPr>
          <a:xfrm>
            <a:off x="6777629" y="2546709"/>
            <a:ext cx="4594767" cy="516625"/>
            <a:chOff x="7062925" y="2184759"/>
            <a:chExt cx="4594767" cy="516625"/>
          </a:xfrm>
        </p:grpSpPr>
        <p:sp>
          <p:nvSpPr>
            <p:cNvPr id="111" name="TextBox 110">
              <a:extLst>
                <a:ext uri="{FF2B5EF4-FFF2-40B4-BE49-F238E27FC236}">
                  <a16:creationId xmlns:a16="http://schemas.microsoft.com/office/drawing/2014/main" id="{7461EA49-395E-269C-3E84-7EEB06AC0936}"/>
                </a:ext>
              </a:extLst>
            </p:cNvPr>
            <p:cNvSpPr txBox="1"/>
            <p:nvPr/>
          </p:nvSpPr>
          <p:spPr>
            <a:xfrm>
              <a:off x="7712673" y="2301274"/>
              <a:ext cx="3945019" cy="400110"/>
            </a:xfrm>
            <a:prstGeom prst="rect">
              <a:avLst/>
            </a:prstGeom>
            <a:noFill/>
            <a:ln>
              <a:noFill/>
            </a:ln>
          </p:spPr>
          <p:txBody>
            <a:bodyPr wrap="square">
              <a:spAutoFit/>
            </a:bodyPr>
            <a:lstStyle/>
            <a:p>
              <a:pPr marR="0" lvl="0">
                <a:lnSpc>
                  <a:spcPct val="100000"/>
                </a:lnSpc>
                <a:spcBef>
                  <a:spcPts val="600"/>
                </a:spcBef>
                <a:spcAft>
                  <a:spcPts val="600"/>
                </a:spcAft>
              </a:pPr>
              <a:r>
                <a:rPr lang="en-US" sz="2000" dirty="0">
                  <a:effectLst/>
                  <a:latin typeface="+mn-lt"/>
                  <a:ea typeface="Times New Roman" panose="02020603050405020304" pitchFamily="18" charset="0"/>
                </a:rPr>
                <a:t>Build diverse teams</a:t>
              </a:r>
            </a:p>
          </p:txBody>
        </p:sp>
        <p:grpSp>
          <p:nvGrpSpPr>
            <p:cNvPr id="112" name="Group 111">
              <a:extLst>
                <a:ext uri="{FF2B5EF4-FFF2-40B4-BE49-F238E27FC236}">
                  <a16:creationId xmlns:a16="http://schemas.microsoft.com/office/drawing/2014/main" id="{DA1065B2-B3E1-B3A9-A59E-41AC8A8945E7}"/>
                </a:ext>
              </a:extLst>
            </p:cNvPr>
            <p:cNvGrpSpPr/>
            <p:nvPr/>
          </p:nvGrpSpPr>
          <p:grpSpPr>
            <a:xfrm>
              <a:off x="7062925" y="2184759"/>
              <a:ext cx="487182" cy="437292"/>
              <a:chOff x="3115055" y="2999142"/>
              <a:chExt cx="294803" cy="264613"/>
            </a:xfrm>
          </p:grpSpPr>
          <p:sp>
            <p:nvSpPr>
              <p:cNvPr id="113" name="Freeform: Shape 112">
                <a:extLst>
                  <a:ext uri="{FF2B5EF4-FFF2-40B4-BE49-F238E27FC236}">
                    <a16:creationId xmlns:a16="http://schemas.microsoft.com/office/drawing/2014/main" id="{EA121F4C-495D-B51B-DD7B-48C92B0BE97B}"/>
                  </a:ext>
                </a:extLst>
              </p:cNvPr>
              <p:cNvSpPr/>
              <p:nvPr/>
            </p:nvSpPr>
            <p:spPr>
              <a:xfrm>
                <a:off x="3201740" y="3037979"/>
                <a:ext cx="51206" cy="51206"/>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tx1"/>
                </a:solidFill>
                <a:prstDash val="solid"/>
                <a:round/>
              </a:ln>
            </p:spPr>
            <p:txBody>
              <a:bodyPr rtlCol="0" anchor="ctr"/>
              <a:lstStyle/>
              <a:p>
                <a:endParaRPr lang="en-US" sz="2000" dirty="0"/>
              </a:p>
            </p:txBody>
          </p:sp>
          <p:sp>
            <p:nvSpPr>
              <p:cNvPr id="114" name="Freeform: Shape 113">
                <a:extLst>
                  <a:ext uri="{FF2B5EF4-FFF2-40B4-BE49-F238E27FC236}">
                    <a16:creationId xmlns:a16="http://schemas.microsoft.com/office/drawing/2014/main" id="{8E026853-9052-8BDD-C9A7-0C3FF8BA9830}"/>
                  </a:ext>
                </a:extLst>
              </p:cNvPr>
              <p:cNvSpPr/>
              <p:nvPr/>
            </p:nvSpPr>
            <p:spPr>
              <a:xfrm>
                <a:off x="3271967" y="3146244"/>
                <a:ext cx="51206" cy="51206"/>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tx1"/>
                </a:solidFill>
                <a:prstDash val="solid"/>
                <a:round/>
              </a:ln>
            </p:spPr>
            <p:txBody>
              <a:bodyPr rtlCol="0" anchor="ctr"/>
              <a:lstStyle/>
              <a:p>
                <a:endParaRPr lang="en-US" sz="2000" dirty="0"/>
              </a:p>
            </p:txBody>
          </p:sp>
          <p:sp>
            <p:nvSpPr>
              <p:cNvPr id="115" name="Freeform: Shape 114">
                <a:extLst>
                  <a:ext uri="{FF2B5EF4-FFF2-40B4-BE49-F238E27FC236}">
                    <a16:creationId xmlns:a16="http://schemas.microsoft.com/office/drawing/2014/main" id="{7FF6041E-9798-978D-4F58-D732C0DCEAC3}"/>
                  </a:ext>
                </a:extLst>
              </p:cNvPr>
              <p:cNvSpPr/>
              <p:nvPr/>
            </p:nvSpPr>
            <p:spPr>
              <a:xfrm>
                <a:off x="3115055" y="3122103"/>
                <a:ext cx="51206" cy="51206"/>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tx1"/>
                </a:solidFill>
                <a:prstDash val="solid"/>
                <a:round/>
              </a:ln>
            </p:spPr>
            <p:txBody>
              <a:bodyPr rtlCol="0" anchor="ctr"/>
              <a:lstStyle/>
              <a:p>
                <a:endParaRPr lang="en-US" sz="2000" dirty="0"/>
              </a:p>
            </p:txBody>
          </p:sp>
          <p:sp>
            <p:nvSpPr>
              <p:cNvPr id="116" name="Freeform: Shape 115">
                <a:extLst>
                  <a:ext uri="{FF2B5EF4-FFF2-40B4-BE49-F238E27FC236}">
                    <a16:creationId xmlns:a16="http://schemas.microsoft.com/office/drawing/2014/main" id="{FC338611-549B-C4A4-2395-5CD2F1C6A2DD}"/>
                  </a:ext>
                </a:extLst>
              </p:cNvPr>
              <p:cNvSpPr/>
              <p:nvPr/>
            </p:nvSpPr>
            <p:spPr>
              <a:xfrm>
                <a:off x="3358652" y="3059559"/>
                <a:ext cx="51206" cy="51206"/>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tx1"/>
                </a:solidFill>
                <a:prstDash val="solid"/>
                <a:round/>
              </a:ln>
            </p:spPr>
            <p:txBody>
              <a:bodyPr rtlCol="0" anchor="ctr"/>
              <a:lstStyle/>
              <a:p>
                <a:endParaRPr lang="en-US" sz="2000" dirty="0"/>
              </a:p>
            </p:txBody>
          </p:sp>
          <p:sp>
            <p:nvSpPr>
              <p:cNvPr id="117" name="Freeform: Shape 116">
                <a:extLst>
                  <a:ext uri="{FF2B5EF4-FFF2-40B4-BE49-F238E27FC236}">
                    <a16:creationId xmlns:a16="http://schemas.microsoft.com/office/drawing/2014/main" id="{A93348CC-A042-E5A8-517D-A5AB073A67BC}"/>
                  </a:ext>
                </a:extLst>
              </p:cNvPr>
              <p:cNvSpPr/>
              <p:nvPr/>
            </p:nvSpPr>
            <p:spPr>
              <a:xfrm>
                <a:off x="3150168" y="3076018"/>
                <a:ext cx="65837" cy="62180"/>
              </a:xfrm>
              <a:custGeom>
                <a:avLst/>
                <a:gdLst>
                  <a:gd name="connsiteX0" fmla="*/ 4828 w 57932"/>
                  <a:gd name="connsiteY0" fmla="*/ 51817 h 54713"/>
                  <a:gd name="connsiteX1" fmla="*/ 54392 w 57932"/>
                  <a:gd name="connsiteY1" fmla="*/ 4828 h 54713"/>
                </a:gdLst>
                <a:ahLst/>
                <a:cxnLst>
                  <a:cxn ang="0">
                    <a:pos x="connsiteX0" y="connsiteY0"/>
                  </a:cxn>
                  <a:cxn ang="0">
                    <a:pos x="connsiteX1" y="connsiteY1"/>
                  </a:cxn>
                </a:cxnLst>
                <a:rect l="l" t="t" r="r" b="b"/>
                <a:pathLst>
                  <a:path w="57932" h="54713">
                    <a:moveTo>
                      <a:pt x="4828" y="51817"/>
                    </a:moveTo>
                    <a:lnTo>
                      <a:pt x="54392" y="4828"/>
                    </a:lnTo>
                  </a:path>
                </a:pathLst>
              </a:custGeom>
              <a:ln w="19050" cap="flat">
                <a:solidFill>
                  <a:schemeClr val="tx1"/>
                </a:solidFill>
                <a:prstDash val="solid"/>
                <a:round/>
              </a:ln>
            </p:spPr>
            <p:txBody>
              <a:bodyPr rtlCol="0" anchor="ctr"/>
              <a:lstStyle/>
              <a:p>
                <a:endParaRPr lang="en-US" sz="2000" dirty="0"/>
              </a:p>
            </p:txBody>
          </p:sp>
          <p:sp>
            <p:nvSpPr>
              <p:cNvPr id="118" name="Freeform: Shape 117">
                <a:extLst>
                  <a:ext uri="{FF2B5EF4-FFF2-40B4-BE49-F238E27FC236}">
                    <a16:creationId xmlns:a16="http://schemas.microsoft.com/office/drawing/2014/main" id="{D7641DC0-F272-9713-1E75-417E148132B4}"/>
                  </a:ext>
                </a:extLst>
              </p:cNvPr>
              <p:cNvSpPr/>
              <p:nvPr/>
            </p:nvSpPr>
            <p:spPr>
              <a:xfrm>
                <a:off x="3236853" y="3080407"/>
                <a:ext cx="54864" cy="76809"/>
              </a:xfrm>
              <a:custGeom>
                <a:avLst/>
                <a:gdLst>
                  <a:gd name="connsiteX0" fmla="*/ 4828 w 48276"/>
                  <a:gd name="connsiteY0" fmla="*/ 4828 h 67587"/>
                  <a:gd name="connsiteX1" fmla="*/ 43449 w 48276"/>
                  <a:gd name="connsiteY1" fmla="*/ 64691 h 67587"/>
                </a:gdLst>
                <a:ahLst/>
                <a:cxnLst>
                  <a:cxn ang="0">
                    <a:pos x="connsiteX0" y="connsiteY0"/>
                  </a:cxn>
                  <a:cxn ang="0">
                    <a:pos x="connsiteX1" y="connsiteY1"/>
                  </a:cxn>
                </a:cxnLst>
                <a:rect l="l" t="t" r="r" b="b"/>
                <a:pathLst>
                  <a:path w="48276" h="67587">
                    <a:moveTo>
                      <a:pt x="4828" y="4828"/>
                    </a:moveTo>
                    <a:lnTo>
                      <a:pt x="43449" y="64691"/>
                    </a:lnTo>
                  </a:path>
                </a:pathLst>
              </a:custGeom>
              <a:ln w="19050" cap="flat">
                <a:solidFill>
                  <a:schemeClr val="tx1"/>
                </a:solidFill>
                <a:prstDash val="solid"/>
                <a:round/>
              </a:ln>
            </p:spPr>
            <p:txBody>
              <a:bodyPr rtlCol="0" anchor="ctr"/>
              <a:lstStyle/>
              <a:p>
                <a:endParaRPr lang="en-US" sz="2000" dirty="0"/>
              </a:p>
            </p:txBody>
          </p:sp>
          <p:sp>
            <p:nvSpPr>
              <p:cNvPr id="119" name="Freeform: Shape 118">
                <a:extLst>
                  <a:ext uri="{FF2B5EF4-FFF2-40B4-BE49-F238E27FC236}">
                    <a16:creationId xmlns:a16="http://schemas.microsoft.com/office/drawing/2014/main" id="{54924D7C-371E-B966-758D-E223CFE04851}"/>
                  </a:ext>
                </a:extLst>
              </p:cNvPr>
              <p:cNvSpPr/>
              <p:nvPr/>
            </p:nvSpPr>
            <p:spPr>
              <a:xfrm>
                <a:off x="3308177" y="3095770"/>
                <a:ext cx="65837" cy="65837"/>
              </a:xfrm>
              <a:custGeom>
                <a:avLst/>
                <a:gdLst>
                  <a:gd name="connsiteX0" fmla="*/ 4828 w 57932"/>
                  <a:gd name="connsiteY0" fmla="*/ 54714 h 57932"/>
                  <a:gd name="connsiteX1" fmla="*/ 54714 w 57932"/>
                  <a:gd name="connsiteY1" fmla="*/ 4828 h 57932"/>
                </a:gdLst>
                <a:ahLst/>
                <a:cxnLst>
                  <a:cxn ang="0">
                    <a:pos x="connsiteX0" y="connsiteY0"/>
                  </a:cxn>
                  <a:cxn ang="0">
                    <a:pos x="connsiteX1" y="connsiteY1"/>
                  </a:cxn>
                </a:cxnLst>
                <a:rect l="l" t="t" r="r" b="b"/>
                <a:pathLst>
                  <a:path w="57932" h="57932">
                    <a:moveTo>
                      <a:pt x="4828" y="54714"/>
                    </a:moveTo>
                    <a:lnTo>
                      <a:pt x="54714" y="4828"/>
                    </a:lnTo>
                  </a:path>
                </a:pathLst>
              </a:custGeom>
              <a:ln w="19050" cap="flat">
                <a:solidFill>
                  <a:schemeClr val="tx1"/>
                </a:solidFill>
                <a:prstDash val="solid"/>
                <a:round/>
              </a:ln>
            </p:spPr>
            <p:txBody>
              <a:bodyPr rtlCol="0" anchor="ctr"/>
              <a:lstStyle/>
              <a:p>
                <a:endParaRPr lang="en-US" sz="2000" dirty="0"/>
              </a:p>
            </p:txBody>
          </p:sp>
          <p:sp>
            <p:nvSpPr>
              <p:cNvPr id="120" name="Freeform: Shape 119">
                <a:extLst>
                  <a:ext uri="{FF2B5EF4-FFF2-40B4-BE49-F238E27FC236}">
                    <a16:creationId xmlns:a16="http://schemas.microsoft.com/office/drawing/2014/main" id="{96D82B76-136B-A3E3-E91A-E396501DA70F}"/>
                  </a:ext>
                </a:extLst>
              </p:cNvPr>
              <p:cNvSpPr/>
              <p:nvPr/>
            </p:nvSpPr>
            <p:spPr>
              <a:xfrm>
                <a:off x="3291716" y="2999142"/>
                <a:ext cx="51206" cy="51206"/>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tx1"/>
                </a:solidFill>
                <a:prstDash val="solid"/>
                <a:round/>
              </a:ln>
            </p:spPr>
            <p:txBody>
              <a:bodyPr rtlCol="0" anchor="ctr"/>
              <a:lstStyle/>
              <a:p>
                <a:endParaRPr lang="en-US" sz="2000" dirty="0"/>
              </a:p>
            </p:txBody>
          </p:sp>
          <p:sp>
            <p:nvSpPr>
              <p:cNvPr id="121" name="Freeform: Shape 120">
                <a:extLst>
                  <a:ext uri="{FF2B5EF4-FFF2-40B4-BE49-F238E27FC236}">
                    <a16:creationId xmlns:a16="http://schemas.microsoft.com/office/drawing/2014/main" id="{3452113E-82ED-D660-C5C6-83FEEF1217DF}"/>
                  </a:ext>
                </a:extLst>
              </p:cNvPr>
              <p:cNvSpPr/>
              <p:nvPr/>
            </p:nvSpPr>
            <p:spPr>
              <a:xfrm>
                <a:off x="3176137" y="3212549"/>
                <a:ext cx="51206" cy="51206"/>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tx1"/>
                </a:solidFill>
                <a:prstDash val="solid"/>
                <a:round/>
              </a:ln>
            </p:spPr>
            <p:txBody>
              <a:bodyPr rtlCol="0" anchor="ctr"/>
              <a:lstStyle/>
              <a:p>
                <a:endParaRPr lang="en-US" sz="2000" dirty="0"/>
              </a:p>
            </p:txBody>
          </p:sp>
        </p:grpSp>
      </p:grpSp>
      <p:grpSp>
        <p:nvGrpSpPr>
          <p:cNvPr id="122" name="Group 121">
            <a:extLst>
              <a:ext uri="{FF2B5EF4-FFF2-40B4-BE49-F238E27FC236}">
                <a16:creationId xmlns:a16="http://schemas.microsoft.com/office/drawing/2014/main" id="{A3564E08-D6D9-83CC-CC56-32E6B85D0353}"/>
              </a:ext>
            </a:extLst>
          </p:cNvPr>
          <p:cNvGrpSpPr/>
          <p:nvPr/>
        </p:nvGrpSpPr>
        <p:grpSpPr>
          <a:xfrm>
            <a:off x="6769760" y="3526044"/>
            <a:ext cx="4602634" cy="502919"/>
            <a:chOff x="7055056" y="3164094"/>
            <a:chExt cx="4602634" cy="502919"/>
          </a:xfrm>
        </p:grpSpPr>
        <p:sp>
          <p:nvSpPr>
            <p:cNvPr id="123" name="TextBox 122">
              <a:extLst>
                <a:ext uri="{FF2B5EF4-FFF2-40B4-BE49-F238E27FC236}">
                  <a16:creationId xmlns:a16="http://schemas.microsoft.com/office/drawing/2014/main" id="{94730984-1904-73E9-C33C-77300E495297}"/>
                </a:ext>
              </a:extLst>
            </p:cNvPr>
            <p:cNvSpPr txBox="1"/>
            <p:nvPr/>
          </p:nvSpPr>
          <p:spPr>
            <a:xfrm>
              <a:off x="7712671" y="3247410"/>
              <a:ext cx="3945019" cy="400110"/>
            </a:xfrm>
            <a:prstGeom prst="rect">
              <a:avLst/>
            </a:prstGeom>
            <a:noFill/>
            <a:ln>
              <a:noFill/>
            </a:ln>
          </p:spPr>
          <p:txBody>
            <a:bodyPr wrap="square">
              <a:spAutoFit/>
            </a:bodyPr>
            <a:lstStyle/>
            <a:p>
              <a:pPr marR="0" lvl="0">
                <a:lnSpc>
                  <a:spcPct val="100000"/>
                </a:lnSpc>
                <a:spcBef>
                  <a:spcPts val="600"/>
                </a:spcBef>
                <a:spcAft>
                  <a:spcPts val="600"/>
                </a:spcAft>
              </a:pPr>
              <a:r>
                <a:rPr lang="en-US" sz="2000" dirty="0">
                  <a:effectLst/>
                  <a:latin typeface="+mn-lt"/>
                  <a:ea typeface="Times New Roman" panose="02020603050405020304" pitchFamily="18" charset="0"/>
                </a:rPr>
                <a:t>Take a holistic approach</a:t>
              </a:r>
            </a:p>
          </p:txBody>
        </p:sp>
        <p:grpSp>
          <p:nvGrpSpPr>
            <p:cNvPr id="124" name="Group 123">
              <a:extLst>
                <a:ext uri="{FF2B5EF4-FFF2-40B4-BE49-F238E27FC236}">
                  <a16:creationId xmlns:a16="http://schemas.microsoft.com/office/drawing/2014/main" id="{0AD1FC2C-696F-1DB2-CBCC-968B4B19DA42}"/>
                </a:ext>
              </a:extLst>
            </p:cNvPr>
            <p:cNvGrpSpPr/>
            <p:nvPr/>
          </p:nvGrpSpPr>
          <p:grpSpPr>
            <a:xfrm>
              <a:off x="7055056" y="3164094"/>
              <a:ext cx="502921" cy="502919"/>
              <a:chOff x="7055535" y="3140279"/>
              <a:chExt cx="502921" cy="502919"/>
            </a:xfrm>
          </p:grpSpPr>
          <p:sp>
            <p:nvSpPr>
              <p:cNvPr id="125" name="Freeform: Shape 124">
                <a:extLst>
                  <a:ext uri="{FF2B5EF4-FFF2-40B4-BE49-F238E27FC236}">
                    <a16:creationId xmlns:a16="http://schemas.microsoft.com/office/drawing/2014/main" id="{1C8EAE26-0F8F-ACC7-7D77-FC371B3546C5}"/>
                  </a:ext>
                </a:extLst>
              </p:cNvPr>
              <p:cNvSpPr/>
              <p:nvPr/>
            </p:nvSpPr>
            <p:spPr>
              <a:xfrm>
                <a:off x="7219031" y="3306333"/>
                <a:ext cx="171907" cy="171907"/>
              </a:xfrm>
              <a:custGeom>
                <a:avLst/>
                <a:gdLst>
                  <a:gd name="connsiteX0" fmla="*/ 147083 w 151266"/>
                  <a:gd name="connsiteY0" fmla="*/ 75955 h 151266"/>
                  <a:gd name="connsiteX1" fmla="*/ 75955 w 151266"/>
                  <a:gd name="connsiteY1" fmla="*/ 147083 h 151266"/>
                  <a:gd name="connsiteX2" fmla="*/ 4828 w 151266"/>
                  <a:gd name="connsiteY2" fmla="*/ 75955 h 151266"/>
                  <a:gd name="connsiteX3" fmla="*/ 75955 w 151266"/>
                  <a:gd name="connsiteY3" fmla="*/ 4828 h 151266"/>
                  <a:gd name="connsiteX4" fmla="*/ 147083 w 151266"/>
                  <a:gd name="connsiteY4" fmla="*/ 75955 h 15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66" h="151266">
                    <a:moveTo>
                      <a:pt x="147083" y="75955"/>
                    </a:moveTo>
                    <a:cubicBezTo>
                      <a:pt x="147083" y="115238"/>
                      <a:pt x="115238" y="147083"/>
                      <a:pt x="75955" y="147083"/>
                    </a:cubicBezTo>
                    <a:cubicBezTo>
                      <a:pt x="36673" y="147083"/>
                      <a:pt x="4828" y="115238"/>
                      <a:pt x="4828" y="75955"/>
                    </a:cubicBezTo>
                    <a:cubicBezTo>
                      <a:pt x="4828" y="36673"/>
                      <a:pt x="36673" y="4828"/>
                      <a:pt x="75955" y="4828"/>
                    </a:cubicBezTo>
                    <a:cubicBezTo>
                      <a:pt x="115238" y="4828"/>
                      <a:pt x="147083" y="36673"/>
                      <a:pt x="147083" y="75955"/>
                    </a:cubicBezTo>
                    <a:close/>
                  </a:path>
                </a:pathLst>
              </a:custGeom>
              <a:noFill/>
              <a:ln w="19050" cap="flat">
                <a:solidFill>
                  <a:schemeClr val="tx1"/>
                </a:solidFill>
                <a:prstDash val="solid"/>
                <a:round/>
              </a:ln>
            </p:spPr>
            <p:txBody>
              <a:bodyPr rtlCol="0" anchor="ctr"/>
              <a:lstStyle/>
              <a:p>
                <a:endParaRPr lang="en-US" sz="2000" dirty="0"/>
              </a:p>
            </p:txBody>
          </p:sp>
          <p:sp>
            <p:nvSpPr>
              <p:cNvPr id="126" name="Freeform: Shape 125">
                <a:extLst>
                  <a:ext uri="{FF2B5EF4-FFF2-40B4-BE49-F238E27FC236}">
                    <a16:creationId xmlns:a16="http://schemas.microsoft.com/office/drawing/2014/main" id="{79AD54F4-CE5C-3FE5-D1EC-151F7E1DB476}"/>
                  </a:ext>
                </a:extLst>
              </p:cNvPr>
              <p:cNvSpPr/>
              <p:nvPr/>
            </p:nvSpPr>
            <p:spPr>
              <a:xfrm>
                <a:off x="7097124" y="3181815"/>
                <a:ext cx="415720" cy="415720"/>
              </a:xfrm>
              <a:custGeom>
                <a:avLst/>
                <a:gdLst>
                  <a:gd name="connsiteX0" fmla="*/ 256510 w 260694"/>
                  <a:gd name="connsiteY0" fmla="*/ 130669 h 260694"/>
                  <a:gd name="connsiteX1" fmla="*/ 130669 w 260694"/>
                  <a:gd name="connsiteY1" fmla="*/ 256510 h 260694"/>
                  <a:gd name="connsiteX2" fmla="*/ 4828 w 260694"/>
                  <a:gd name="connsiteY2" fmla="*/ 130669 h 260694"/>
                  <a:gd name="connsiteX3" fmla="*/ 130669 w 260694"/>
                  <a:gd name="connsiteY3" fmla="*/ 4828 h 260694"/>
                  <a:gd name="connsiteX4" fmla="*/ 256510 w 260694"/>
                  <a:gd name="connsiteY4" fmla="*/ 130669 h 260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94" h="260694">
                    <a:moveTo>
                      <a:pt x="256510" y="130669"/>
                    </a:moveTo>
                    <a:cubicBezTo>
                      <a:pt x="256510" y="200169"/>
                      <a:pt x="200169" y="256510"/>
                      <a:pt x="130669" y="256510"/>
                    </a:cubicBezTo>
                    <a:cubicBezTo>
                      <a:pt x="61169" y="256510"/>
                      <a:pt x="4828" y="200169"/>
                      <a:pt x="4828" y="130669"/>
                    </a:cubicBezTo>
                    <a:cubicBezTo>
                      <a:pt x="4828" y="61169"/>
                      <a:pt x="61169" y="4828"/>
                      <a:pt x="130669" y="4828"/>
                    </a:cubicBezTo>
                    <a:cubicBezTo>
                      <a:pt x="200169" y="4828"/>
                      <a:pt x="256510" y="61169"/>
                      <a:pt x="256510" y="130669"/>
                    </a:cubicBezTo>
                    <a:close/>
                  </a:path>
                </a:pathLst>
              </a:custGeom>
              <a:noFill/>
              <a:ln w="19050" cap="flat">
                <a:solidFill>
                  <a:schemeClr val="tx1"/>
                </a:solidFill>
                <a:prstDash val="solid"/>
                <a:round/>
              </a:ln>
            </p:spPr>
            <p:txBody>
              <a:bodyPr rtlCol="0" anchor="ctr"/>
              <a:lstStyle/>
              <a:p>
                <a:endParaRPr lang="en-US" sz="2000" dirty="0"/>
              </a:p>
            </p:txBody>
          </p:sp>
          <p:sp>
            <p:nvSpPr>
              <p:cNvPr id="127" name="Freeform: Shape 126">
                <a:extLst>
                  <a:ext uri="{FF2B5EF4-FFF2-40B4-BE49-F238E27FC236}">
                    <a16:creationId xmlns:a16="http://schemas.microsoft.com/office/drawing/2014/main" id="{32A5E02B-FBD1-303C-79FF-0056339C0203}"/>
                  </a:ext>
                </a:extLst>
              </p:cNvPr>
              <p:cNvSpPr/>
              <p:nvPr/>
            </p:nvSpPr>
            <p:spPr>
              <a:xfrm>
                <a:off x="7156851" y="3244155"/>
                <a:ext cx="296266" cy="296266"/>
              </a:xfrm>
              <a:custGeom>
                <a:avLst/>
                <a:gdLst>
                  <a:gd name="connsiteX0" fmla="*/ 256510 w 260694"/>
                  <a:gd name="connsiteY0" fmla="*/ 130669 h 260694"/>
                  <a:gd name="connsiteX1" fmla="*/ 130669 w 260694"/>
                  <a:gd name="connsiteY1" fmla="*/ 256510 h 260694"/>
                  <a:gd name="connsiteX2" fmla="*/ 4828 w 260694"/>
                  <a:gd name="connsiteY2" fmla="*/ 130669 h 260694"/>
                  <a:gd name="connsiteX3" fmla="*/ 130669 w 260694"/>
                  <a:gd name="connsiteY3" fmla="*/ 4828 h 260694"/>
                  <a:gd name="connsiteX4" fmla="*/ 256510 w 260694"/>
                  <a:gd name="connsiteY4" fmla="*/ 130669 h 260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94" h="260694">
                    <a:moveTo>
                      <a:pt x="256510" y="130669"/>
                    </a:moveTo>
                    <a:cubicBezTo>
                      <a:pt x="256510" y="200169"/>
                      <a:pt x="200169" y="256510"/>
                      <a:pt x="130669" y="256510"/>
                    </a:cubicBezTo>
                    <a:cubicBezTo>
                      <a:pt x="61169" y="256510"/>
                      <a:pt x="4828" y="200169"/>
                      <a:pt x="4828" y="130669"/>
                    </a:cubicBezTo>
                    <a:cubicBezTo>
                      <a:pt x="4828" y="61169"/>
                      <a:pt x="61169" y="4828"/>
                      <a:pt x="130669" y="4828"/>
                    </a:cubicBezTo>
                    <a:cubicBezTo>
                      <a:pt x="200169" y="4828"/>
                      <a:pt x="256510" y="61169"/>
                      <a:pt x="256510" y="130669"/>
                    </a:cubicBezTo>
                    <a:close/>
                  </a:path>
                </a:pathLst>
              </a:custGeom>
              <a:noFill/>
              <a:ln w="19050" cap="flat">
                <a:solidFill>
                  <a:schemeClr val="tx1"/>
                </a:solidFill>
                <a:prstDash val="solid"/>
                <a:round/>
              </a:ln>
            </p:spPr>
            <p:txBody>
              <a:bodyPr rtlCol="0" anchor="ctr"/>
              <a:lstStyle/>
              <a:p>
                <a:endParaRPr lang="en-US" sz="2000" dirty="0"/>
              </a:p>
            </p:txBody>
          </p:sp>
          <p:sp>
            <p:nvSpPr>
              <p:cNvPr id="128" name="Freeform: Shape 127">
                <a:extLst>
                  <a:ext uri="{FF2B5EF4-FFF2-40B4-BE49-F238E27FC236}">
                    <a16:creationId xmlns:a16="http://schemas.microsoft.com/office/drawing/2014/main" id="{4F7FBE2A-48A9-03E2-1463-62F4ECF56B7E}"/>
                  </a:ext>
                </a:extLst>
              </p:cNvPr>
              <p:cNvSpPr/>
              <p:nvPr/>
            </p:nvSpPr>
            <p:spPr>
              <a:xfrm>
                <a:off x="7299863" y="3140279"/>
                <a:ext cx="10972" cy="215798"/>
              </a:xfrm>
              <a:custGeom>
                <a:avLst/>
                <a:gdLst>
                  <a:gd name="connsiteX0" fmla="*/ 4828 w 9655"/>
                  <a:gd name="connsiteY0" fmla="*/ 185704 h 189888"/>
                  <a:gd name="connsiteX1" fmla="*/ 4828 w 9655"/>
                  <a:gd name="connsiteY1" fmla="*/ 4828 h 189888"/>
                </a:gdLst>
                <a:ahLst/>
                <a:cxnLst>
                  <a:cxn ang="0">
                    <a:pos x="connsiteX0" y="connsiteY0"/>
                  </a:cxn>
                  <a:cxn ang="0">
                    <a:pos x="connsiteX1" y="connsiteY1"/>
                  </a:cxn>
                </a:cxnLst>
                <a:rect l="l" t="t" r="r" b="b"/>
                <a:pathLst>
                  <a:path w="9655" h="189888">
                    <a:moveTo>
                      <a:pt x="4828" y="185704"/>
                    </a:moveTo>
                    <a:lnTo>
                      <a:pt x="4828" y="4828"/>
                    </a:lnTo>
                  </a:path>
                </a:pathLst>
              </a:custGeom>
              <a:ln w="19050" cap="flat">
                <a:solidFill>
                  <a:schemeClr val="tx1"/>
                </a:solidFill>
                <a:prstDash val="solid"/>
                <a:round/>
              </a:ln>
            </p:spPr>
            <p:txBody>
              <a:bodyPr rtlCol="0" anchor="ctr"/>
              <a:lstStyle/>
              <a:p>
                <a:endParaRPr lang="en-US" sz="2000" dirty="0"/>
              </a:p>
            </p:txBody>
          </p:sp>
          <p:sp>
            <p:nvSpPr>
              <p:cNvPr id="129" name="Freeform: Shape 128">
                <a:extLst>
                  <a:ext uri="{FF2B5EF4-FFF2-40B4-BE49-F238E27FC236}">
                    <a16:creationId xmlns:a16="http://schemas.microsoft.com/office/drawing/2014/main" id="{A08897DF-8291-8CE3-47D0-E5A6CD5D4017}"/>
                  </a:ext>
                </a:extLst>
              </p:cNvPr>
              <p:cNvSpPr/>
              <p:nvPr/>
            </p:nvSpPr>
            <p:spPr>
              <a:xfrm>
                <a:off x="7299863" y="3423742"/>
                <a:ext cx="10972" cy="219456"/>
              </a:xfrm>
              <a:custGeom>
                <a:avLst/>
                <a:gdLst>
                  <a:gd name="connsiteX0" fmla="*/ 4828 w 9655"/>
                  <a:gd name="connsiteY0" fmla="*/ 4828 h 193106"/>
                  <a:gd name="connsiteX1" fmla="*/ 4828 w 9655"/>
                  <a:gd name="connsiteY1" fmla="*/ 190532 h 193106"/>
                </a:gdLst>
                <a:ahLst/>
                <a:cxnLst>
                  <a:cxn ang="0">
                    <a:pos x="connsiteX0" y="connsiteY0"/>
                  </a:cxn>
                  <a:cxn ang="0">
                    <a:pos x="connsiteX1" y="connsiteY1"/>
                  </a:cxn>
                </a:cxnLst>
                <a:rect l="l" t="t" r="r" b="b"/>
                <a:pathLst>
                  <a:path w="9655" h="193106">
                    <a:moveTo>
                      <a:pt x="4828" y="4828"/>
                    </a:moveTo>
                    <a:lnTo>
                      <a:pt x="4828" y="190532"/>
                    </a:lnTo>
                  </a:path>
                </a:pathLst>
              </a:custGeom>
              <a:ln w="19050" cap="flat">
                <a:solidFill>
                  <a:schemeClr val="tx1"/>
                </a:solidFill>
                <a:prstDash val="solid"/>
                <a:round/>
              </a:ln>
            </p:spPr>
            <p:txBody>
              <a:bodyPr rtlCol="0" anchor="ctr"/>
              <a:lstStyle/>
              <a:p>
                <a:endParaRPr lang="en-US" sz="2000" dirty="0"/>
              </a:p>
            </p:txBody>
          </p:sp>
          <p:sp>
            <p:nvSpPr>
              <p:cNvPr id="130" name="Freeform: Shape 129">
                <a:extLst>
                  <a:ext uri="{FF2B5EF4-FFF2-40B4-BE49-F238E27FC236}">
                    <a16:creationId xmlns:a16="http://schemas.microsoft.com/office/drawing/2014/main" id="{AAA17E20-40B2-D3C6-D22A-859321DC14FB}"/>
                  </a:ext>
                </a:extLst>
              </p:cNvPr>
              <p:cNvSpPr/>
              <p:nvPr/>
            </p:nvSpPr>
            <p:spPr>
              <a:xfrm>
                <a:off x="7055535" y="3384606"/>
                <a:ext cx="215798" cy="10972"/>
              </a:xfrm>
              <a:custGeom>
                <a:avLst/>
                <a:gdLst>
                  <a:gd name="connsiteX0" fmla="*/ 185704 w 189888"/>
                  <a:gd name="connsiteY0" fmla="*/ 4828 h 9655"/>
                  <a:gd name="connsiteX1" fmla="*/ 4828 w 189888"/>
                  <a:gd name="connsiteY1" fmla="*/ 4828 h 9655"/>
                </a:gdLst>
                <a:ahLst/>
                <a:cxnLst>
                  <a:cxn ang="0">
                    <a:pos x="connsiteX0" y="connsiteY0"/>
                  </a:cxn>
                  <a:cxn ang="0">
                    <a:pos x="connsiteX1" y="connsiteY1"/>
                  </a:cxn>
                </a:cxnLst>
                <a:rect l="l" t="t" r="r" b="b"/>
                <a:pathLst>
                  <a:path w="189888" h="9655">
                    <a:moveTo>
                      <a:pt x="185704" y="4828"/>
                    </a:moveTo>
                    <a:lnTo>
                      <a:pt x="4828" y="4828"/>
                    </a:lnTo>
                  </a:path>
                </a:pathLst>
              </a:custGeom>
              <a:ln w="19050" cap="flat">
                <a:solidFill>
                  <a:schemeClr val="tx1"/>
                </a:solidFill>
                <a:prstDash val="solid"/>
                <a:round/>
              </a:ln>
            </p:spPr>
            <p:txBody>
              <a:bodyPr rtlCol="0" anchor="ctr"/>
              <a:lstStyle/>
              <a:p>
                <a:endParaRPr lang="en-US" sz="2000" dirty="0"/>
              </a:p>
            </p:txBody>
          </p:sp>
          <p:sp>
            <p:nvSpPr>
              <p:cNvPr id="131" name="Freeform: Shape 130">
                <a:extLst>
                  <a:ext uri="{FF2B5EF4-FFF2-40B4-BE49-F238E27FC236}">
                    <a16:creationId xmlns:a16="http://schemas.microsoft.com/office/drawing/2014/main" id="{A9002E57-A867-7D98-A6A3-3C67EF3E1D6F}"/>
                  </a:ext>
                </a:extLst>
              </p:cNvPr>
              <p:cNvSpPr/>
              <p:nvPr/>
            </p:nvSpPr>
            <p:spPr>
              <a:xfrm>
                <a:off x="7339000" y="3384606"/>
                <a:ext cx="219456" cy="10972"/>
              </a:xfrm>
              <a:custGeom>
                <a:avLst/>
                <a:gdLst>
                  <a:gd name="connsiteX0" fmla="*/ 4828 w 193106"/>
                  <a:gd name="connsiteY0" fmla="*/ 4828 h 9655"/>
                  <a:gd name="connsiteX1" fmla="*/ 190532 w 193106"/>
                  <a:gd name="connsiteY1" fmla="*/ 4828 h 9655"/>
                </a:gdLst>
                <a:ahLst/>
                <a:cxnLst>
                  <a:cxn ang="0">
                    <a:pos x="connsiteX0" y="connsiteY0"/>
                  </a:cxn>
                  <a:cxn ang="0">
                    <a:pos x="connsiteX1" y="connsiteY1"/>
                  </a:cxn>
                </a:cxnLst>
                <a:rect l="l" t="t" r="r" b="b"/>
                <a:pathLst>
                  <a:path w="193106" h="9655">
                    <a:moveTo>
                      <a:pt x="4828" y="4828"/>
                    </a:moveTo>
                    <a:lnTo>
                      <a:pt x="190532" y="4828"/>
                    </a:lnTo>
                  </a:path>
                </a:pathLst>
              </a:custGeom>
              <a:ln w="19050" cap="flat">
                <a:solidFill>
                  <a:schemeClr val="tx1"/>
                </a:solidFill>
                <a:prstDash val="solid"/>
                <a:round/>
              </a:ln>
            </p:spPr>
            <p:txBody>
              <a:bodyPr rtlCol="0" anchor="ctr"/>
              <a:lstStyle/>
              <a:p>
                <a:endParaRPr lang="en-US" sz="2000" dirty="0"/>
              </a:p>
            </p:txBody>
          </p:sp>
        </p:grpSp>
      </p:grpSp>
      <p:grpSp>
        <p:nvGrpSpPr>
          <p:cNvPr id="132" name="Group 131">
            <a:extLst>
              <a:ext uri="{FF2B5EF4-FFF2-40B4-BE49-F238E27FC236}">
                <a16:creationId xmlns:a16="http://schemas.microsoft.com/office/drawing/2014/main" id="{7C5425CF-A808-7648-A5D9-3824DBF17DDA}"/>
              </a:ext>
            </a:extLst>
          </p:cNvPr>
          <p:cNvGrpSpPr/>
          <p:nvPr/>
        </p:nvGrpSpPr>
        <p:grpSpPr>
          <a:xfrm>
            <a:off x="6720639" y="4496445"/>
            <a:ext cx="4651756" cy="770305"/>
            <a:chOff x="7005935" y="4134495"/>
            <a:chExt cx="4651756" cy="770305"/>
          </a:xfrm>
        </p:grpSpPr>
        <p:sp>
          <p:nvSpPr>
            <p:cNvPr id="133" name="TextBox 132">
              <a:extLst>
                <a:ext uri="{FF2B5EF4-FFF2-40B4-BE49-F238E27FC236}">
                  <a16:creationId xmlns:a16="http://schemas.microsoft.com/office/drawing/2014/main" id="{FB886A31-5CC1-3A28-3493-BDA940DFD196}"/>
                </a:ext>
              </a:extLst>
            </p:cNvPr>
            <p:cNvSpPr txBox="1"/>
            <p:nvPr/>
          </p:nvSpPr>
          <p:spPr>
            <a:xfrm>
              <a:off x="7712672" y="4196914"/>
              <a:ext cx="3945019" cy="707886"/>
            </a:xfrm>
            <a:prstGeom prst="rect">
              <a:avLst/>
            </a:prstGeom>
            <a:noFill/>
            <a:ln>
              <a:noFill/>
            </a:ln>
          </p:spPr>
          <p:txBody>
            <a:bodyPr wrap="square">
              <a:spAutoFit/>
            </a:bodyPr>
            <a:lstStyle/>
            <a:p>
              <a:pPr marR="0" lvl="0">
                <a:lnSpc>
                  <a:spcPct val="100000"/>
                </a:lnSpc>
                <a:spcBef>
                  <a:spcPts val="600"/>
                </a:spcBef>
                <a:spcAft>
                  <a:spcPts val="600"/>
                </a:spcAft>
              </a:pPr>
              <a:r>
                <a:rPr lang="en-US" sz="2000" dirty="0">
                  <a:effectLst/>
                  <a:latin typeface="+mn-lt"/>
                  <a:ea typeface="Times New Roman" panose="02020603050405020304" pitchFamily="18" charset="0"/>
                </a:rPr>
                <a:t>Engage with multi-stakeholder organizations</a:t>
              </a:r>
            </a:p>
          </p:txBody>
        </p:sp>
        <p:grpSp>
          <p:nvGrpSpPr>
            <p:cNvPr id="134" name="Graphic 834">
              <a:extLst>
                <a:ext uri="{FF2B5EF4-FFF2-40B4-BE49-F238E27FC236}">
                  <a16:creationId xmlns:a16="http://schemas.microsoft.com/office/drawing/2014/main" id="{B3C62B2D-D974-5E05-A9D3-D456135E5F66}"/>
                </a:ext>
              </a:extLst>
            </p:cNvPr>
            <p:cNvGrpSpPr>
              <a:grpSpLocks noChangeAspect="1"/>
            </p:cNvGrpSpPr>
            <p:nvPr/>
          </p:nvGrpSpPr>
          <p:grpSpPr>
            <a:xfrm>
              <a:off x="7005935" y="4134495"/>
              <a:ext cx="601162" cy="439086"/>
              <a:chOff x="7776629" y="1405780"/>
              <a:chExt cx="375726" cy="274429"/>
            </a:xfrm>
          </p:grpSpPr>
          <p:sp>
            <p:nvSpPr>
              <p:cNvPr id="135" name="Freeform: Shape 134">
                <a:extLst>
                  <a:ext uri="{FF2B5EF4-FFF2-40B4-BE49-F238E27FC236}">
                    <a16:creationId xmlns:a16="http://schemas.microsoft.com/office/drawing/2014/main" id="{814A7BAE-E99C-D991-4264-0EBF7CD5429D}"/>
                  </a:ext>
                </a:extLst>
              </p:cNvPr>
              <p:cNvSpPr/>
              <p:nvPr/>
            </p:nvSpPr>
            <p:spPr>
              <a:xfrm>
                <a:off x="7829481" y="1581523"/>
                <a:ext cx="269912" cy="98686"/>
              </a:xfrm>
              <a:custGeom>
                <a:avLst/>
                <a:gdLst>
                  <a:gd name="connsiteX0" fmla="*/ 42314 w 269912"/>
                  <a:gd name="connsiteY0" fmla="*/ 21168 h 98686"/>
                  <a:gd name="connsiteX1" fmla="*/ 91577 w 269912"/>
                  <a:gd name="connsiteY1" fmla="*/ 0 h 98686"/>
                  <a:gd name="connsiteX2" fmla="*/ 178925 w 269912"/>
                  <a:gd name="connsiteY2" fmla="*/ 0 h 98686"/>
                  <a:gd name="connsiteX3" fmla="*/ 178925 w 269912"/>
                  <a:gd name="connsiteY3" fmla="*/ 15339 h 98686"/>
                  <a:gd name="connsiteX4" fmla="*/ 119741 w 269912"/>
                  <a:gd name="connsiteY4" fmla="*/ 32873 h 98686"/>
                  <a:gd name="connsiteX5" fmla="*/ 190310 w 269912"/>
                  <a:gd name="connsiteY5" fmla="*/ 42314 h 98686"/>
                  <a:gd name="connsiteX6" fmla="*/ 255598 w 269912"/>
                  <a:gd name="connsiteY6" fmla="*/ 14219 h 98686"/>
                  <a:gd name="connsiteX7" fmla="*/ 266022 w 269912"/>
                  <a:gd name="connsiteY7" fmla="*/ 17808 h 98686"/>
                  <a:gd name="connsiteX8" fmla="*/ 268582 w 269912"/>
                  <a:gd name="connsiteY8" fmla="*/ 21923 h 98686"/>
                  <a:gd name="connsiteX9" fmla="*/ 265816 w 269912"/>
                  <a:gd name="connsiteY9" fmla="*/ 33993 h 98686"/>
                  <a:gd name="connsiteX10" fmla="*/ 183246 w 269912"/>
                  <a:gd name="connsiteY10" fmla="*/ 84628 h 98686"/>
                  <a:gd name="connsiteX11" fmla="*/ 63482 w 269912"/>
                  <a:gd name="connsiteY11" fmla="*/ 84628 h 98686"/>
                  <a:gd name="connsiteX12" fmla="*/ 44600 w 269912"/>
                  <a:gd name="connsiteY12" fmla="*/ 98687 h 98686"/>
                  <a:gd name="connsiteX13" fmla="*/ 0 w 269912"/>
                  <a:gd name="connsiteY13" fmla="*/ 98687 h 98686"/>
                  <a:gd name="connsiteX14" fmla="*/ 0 w 269912"/>
                  <a:gd name="connsiteY14" fmla="*/ 21168 h 9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912" h="98686">
                    <a:moveTo>
                      <a:pt x="42314" y="21168"/>
                    </a:moveTo>
                    <a:lnTo>
                      <a:pt x="91577" y="0"/>
                    </a:lnTo>
                    <a:lnTo>
                      <a:pt x="178925" y="0"/>
                    </a:lnTo>
                    <a:cubicBezTo>
                      <a:pt x="178925" y="0"/>
                      <a:pt x="194264" y="6584"/>
                      <a:pt x="178925" y="15339"/>
                    </a:cubicBezTo>
                    <a:cubicBezTo>
                      <a:pt x="163586" y="24094"/>
                      <a:pt x="119741" y="32873"/>
                      <a:pt x="119741" y="32873"/>
                    </a:cubicBezTo>
                    <a:lnTo>
                      <a:pt x="190310" y="42314"/>
                    </a:lnTo>
                    <a:lnTo>
                      <a:pt x="255598" y="14219"/>
                    </a:lnTo>
                    <a:cubicBezTo>
                      <a:pt x="259484" y="12813"/>
                      <a:pt x="263825" y="14306"/>
                      <a:pt x="266022" y="17808"/>
                    </a:cubicBezTo>
                    <a:lnTo>
                      <a:pt x="268582" y="21923"/>
                    </a:lnTo>
                    <a:cubicBezTo>
                      <a:pt x="271138" y="26022"/>
                      <a:pt x="269901" y="31416"/>
                      <a:pt x="265816" y="33993"/>
                    </a:cubicBezTo>
                    <a:lnTo>
                      <a:pt x="183246" y="84628"/>
                    </a:lnTo>
                    <a:lnTo>
                      <a:pt x="63482" y="84628"/>
                    </a:lnTo>
                    <a:lnTo>
                      <a:pt x="44600" y="98687"/>
                    </a:lnTo>
                    <a:lnTo>
                      <a:pt x="0" y="98687"/>
                    </a:lnTo>
                    <a:lnTo>
                      <a:pt x="0" y="21168"/>
                    </a:lnTo>
                    <a:close/>
                  </a:path>
                </a:pathLst>
              </a:custGeom>
              <a:noFill/>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sp>
            <p:nvSpPr>
              <p:cNvPr id="136" name="Freeform: Shape 135">
                <a:extLst>
                  <a:ext uri="{FF2B5EF4-FFF2-40B4-BE49-F238E27FC236}">
                    <a16:creationId xmlns:a16="http://schemas.microsoft.com/office/drawing/2014/main" id="{D716BD7C-82E4-2E5A-6D5A-E976C2E56A33}"/>
                  </a:ext>
                </a:extLst>
              </p:cNvPr>
              <p:cNvSpPr/>
              <p:nvPr/>
            </p:nvSpPr>
            <p:spPr>
              <a:xfrm>
                <a:off x="7871795" y="1610075"/>
                <a:ext cx="2286" cy="62430"/>
              </a:xfrm>
              <a:custGeom>
                <a:avLst/>
                <a:gdLst>
                  <a:gd name="connsiteX0" fmla="*/ 0 w 2286"/>
                  <a:gd name="connsiteY0" fmla="*/ 0 h 62430"/>
                  <a:gd name="connsiteX1" fmla="*/ 0 w 2286"/>
                  <a:gd name="connsiteY1" fmla="*/ 62431 h 62430"/>
                </a:gdLst>
                <a:ahLst/>
                <a:cxnLst>
                  <a:cxn ang="0">
                    <a:pos x="connsiteX0" y="connsiteY0"/>
                  </a:cxn>
                  <a:cxn ang="0">
                    <a:pos x="connsiteX1" y="connsiteY1"/>
                  </a:cxn>
                </a:cxnLst>
                <a:rect l="l" t="t" r="r" b="b"/>
                <a:pathLst>
                  <a:path w="2286" h="62430">
                    <a:moveTo>
                      <a:pt x="0" y="0"/>
                    </a:moveTo>
                    <a:lnTo>
                      <a:pt x="0" y="62431"/>
                    </a:lnTo>
                  </a:path>
                </a:pathLst>
              </a:custGeom>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sp>
            <p:nvSpPr>
              <p:cNvPr id="137" name="Freeform: Shape 136">
                <a:extLst>
                  <a:ext uri="{FF2B5EF4-FFF2-40B4-BE49-F238E27FC236}">
                    <a16:creationId xmlns:a16="http://schemas.microsoft.com/office/drawing/2014/main" id="{2F3884AF-3318-8169-2020-D0B003B95CEF}"/>
                  </a:ext>
                </a:extLst>
              </p:cNvPr>
              <p:cNvSpPr/>
              <p:nvPr/>
            </p:nvSpPr>
            <p:spPr>
              <a:xfrm>
                <a:off x="7870276" y="1405780"/>
                <a:ext cx="188393" cy="159923"/>
              </a:xfrm>
              <a:custGeom>
                <a:avLst/>
                <a:gdLst>
                  <a:gd name="connsiteX0" fmla="*/ 4240 w 188393"/>
                  <a:gd name="connsiteY0" fmla="*/ 122067 h 159923"/>
                  <a:gd name="connsiteX1" fmla="*/ 66349 w 188393"/>
                  <a:gd name="connsiteY1" fmla="*/ 4240 h 159923"/>
                  <a:gd name="connsiteX2" fmla="*/ 184178 w 188393"/>
                  <a:gd name="connsiteY2" fmla="*/ 66349 h 159923"/>
                  <a:gd name="connsiteX3" fmla="*/ 161677 w 188393"/>
                  <a:gd name="connsiteY3" fmla="*/ 159924 h 159923"/>
                </a:gdLst>
                <a:ahLst/>
                <a:cxnLst>
                  <a:cxn ang="0">
                    <a:pos x="connsiteX0" y="connsiteY0"/>
                  </a:cxn>
                  <a:cxn ang="0">
                    <a:pos x="connsiteX1" y="connsiteY1"/>
                  </a:cxn>
                  <a:cxn ang="0">
                    <a:pos x="connsiteX2" y="connsiteY2"/>
                  </a:cxn>
                  <a:cxn ang="0">
                    <a:pos x="connsiteX3" y="connsiteY3"/>
                  </a:cxn>
                </a:cxnLst>
                <a:rect l="l" t="t" r="r" b="b"/>
                <a:pathLst>
                  <a:path w="188393" h="159923">
                    <a:moveTo>
                      <a:pt x="4240" y="122067"/>
                    </a:moveTo>
                    <a:cubicBezTo>
                      <a:pt x="-11146" y="72379"/>
                      <a:pt x="16661" y="19626"/>
                      <a:pt x="66349" y="4240"/>
                    </a:cubicBezTo>
                    <a:cubicBezTo>
                      <a:pt x="116037" y="-11146"/>
                      <a:pt x="168791" y="16661"/>
                      <a:pt x="184178" y="66349"/>
                    </a:cubicBezTo>
                    <a:cubicBezTo>
                      <a:pt x="194382" y="99307"/>
                      <a:pt x="185750" y="135208"/>
                      <a:pt x="161677" y="159924"/>
                    </a:cubicBezTo>
                  </a:path>
                </a:pathLst>
              </a:custGeom>
              <a:noFill/>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sp>
            <p:nvSpPr>
              <p:cNvPr id="138" name="Freeform: Shape 137">
                <a:extLst>
                  <a:ext uri="{FF2B5EF4-FFF2-40B4-BE49-F238E27FC236}">
                    <a16:creationId xmlns:a16="http://schemas.microsoft.com/office/drawing/2014/main" id="{ADA81BB7-2E11-649C-B459-F864407F5AAA}"/>
                  </a:ext>
                </a:extLst>
              </p:cNvPr>
              <p:cNvSpPr/>
              <p:nvPr/>
            </p:nvSpPr>
            <p:spPr>
              <a:xfrm>
                <a:off x="7883637" y="1548262"/>
                <a:ext cx="15201" cy="19225"/>
              </a:xfrm>
              <a:custGeom>
                <a:avLst/>
                <a:gdLst>
                  <a:gd name="connsiteX0" fmla="*/ 15202 w 15201"/>
                  <a:gd name="connsiteY0" fmla="*/ 19225 h 19225"/>
                  <a:gd name="connsiteX1" fmla="*/ 0 w 15201"/>
                  <a:gd name="connsiteY1" fmla="*/ 0 h 19225"/>
                </a:gdLst>
                <a:ahLst/>
                <a:cxnLst>
                  <a:cxn ang="0">
                    <a:pos x="connsiteX0" y="connsiteY0"/>
                  </a:cxn>
                  <a:cxn ang="0">
                    <a:pos x="connsiteX1" y="connsiteY1"/>
                  </a:cxn>
                </a:cxnLst>
                <a:rect l="l" t="t" r="r" b="b"/>
                <a:pathLst>
                  <a:path w="15201" h="19225">
                    <a:moveTo>
                      <a:pt x="15202" y="19225"/>
                    </a:moveTo>
                    <a:cubicBezTo>
                      <a:pt x="9310" y="13515"/>
                      <a:pt x="4198" y="7050"/>
                      <a:pt x="0" y="0"/>
                    </a:cubicBezTo>
                  </a:path>
                </a:pathLst>
              </a:custGeom>
              <a:noFill/>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sp>
            <p:nvSpPr>
              <p:cNvPr id="139" name="Freeform: Shape 138">
                <a:extLst>
                  <a:ext uri="{FF2B5EF4-FFF2-40B4-BE49-F238E27FC236}">
                    <a16:creationId xmlns:a16="http://schemas.microsoft.com/office/drawing/2014/main" id="{7ED00406-AC50-D226-47EC-C725A573C4AB}"/>
                  </a:ext>
                </a:extLst>
              </p:cNvPr>
              <p:cNvSpPr/>
              <p:nvPr/>
            </p:nvSpPr>
            <p:spPr>
              <a:xfrm>
                <a:off x="7806141" y="1468252"/>
                <a:ext cx="44554" cy="2286"/>
              </a:xfrm>
              <a:custGeom>
                <a:avLst/>
                <a:gdLst>
                  <a:gd name="connsiteX0" fmla="*/ 44554 w 44554"/>
                  <a:gd name="connsiteY0" fmla="*/ 0 h 2286"/>
                  <a:gd name="connsiteX1" fmla="*/ 0 w 44554"/>
                  <a:gd name="connsiteY1" fmla="*/ 0 h 2286"/>
                </a:gdLst>
                <a:ahLst/>
                <a:cxnLst>
                  <a:cxn ang="0">
                    <a:pos x="connsiteX0" y="connsiteY0"/>
                  </a:cxn>
                  <a:cxn ang="0">
                    <a:pos x="connsiteX1" y="connsiteY1"/>
                  </a:cxn>
                </a:cxnLst>
                <a:rect l="l" t="t" r="r" b="b"/>
                <a:pathLst>
                  <a:path w="44554" h="2286">
                    <a:moveTo>
                      <a:pt x="44554" y="0"/>
                    </a:moveTo>
                    <a:lnTo>
                      <a:pt x="0" y="0"/>
                    </a:lnTo>
                  </a:path>
                </a:pathLst>
              </a:custGeom>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sp>
            <p:nvSpPr>
              <p:cNvPr id="140" name="Freeform: Shape 139">
                <a:extLst>
                  <a:ext uri="{FF2B5EF4-FFF2-40B4-BE49-F238E27FC236}">
                    <a16:creationId xmlns:a16="http://schemas.microsoft.com/office/drawing/2014/main" id="{22ECC794-2AA6-FBEC-90C1-4EB2BC18A5D1}"/>
                  </a:ext>
                </a:extLst>
              </p:cNvPr>
              <p:cNvSpPr/>
              <p:nvPr/>
            </p:nvSpPr>
            <p:spPr>
              <a:xfrm>
                <a:off x="7806141" y="1527665"/>
                <a:ext cx="44554" cy="2286"/>
              </a:xfrm>
              <a:custGeom>
                <a:avLst/>
                <a:gdLst>
                  <a:gd name="connsiteX0" fmla="*/ 44554 w 44554"/>
                  <a:gd name="connsiteY0" fmla="*/ 0 h 2286"/>
                  <a:gd name="connsiteX1" fmla="*/ 0 w 44554"/>
                  <a:gd name="connsiteY1" fmla="*/ 0 h 2286"/>
                </a:gdLst>
                <a:ahLst/>
                <a:cxnLst>
                  <a:cxn ang="0">
                    <a:pos x="connsiteX0" y="connsiteY0"/>
                  </a:cxn>
                  <a:cxn ang="0">
                    <a:pos x="connsiteX1" y="connsiteY1"/>
                  </a:cxn>
                </a:cxnLst>
                <a:rect l="l" t="t" r="r" b="b"/>
                <a:pathLst>
                  <a:path w="44554" h="2286">
                    <a:moveTo>
                      <a:pt x="44554" y="0"/>
                    </a:moveTo>
                    <a:lnTo>
                      <a:pt x="0" y="0"/>
                    </a:lnTo>
                  </a:path>
                </a:pathLst>
              </a:custGeom>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sp>
            <p:nvSpPr>
              <p:cNvPr id="141" name="Freeform: Shape 140">
                <a:extLst>
                  <a:ext uri="{FF2B5EF4-FFF2-40B4-BE49-F238E27FC236}">
                    <a16:creationId xmlns:a16="http://schemas.microsoft.com/office/drawing/2014/main" id="{5031EC97-A27B-D4D0-9229-3FE4AE752D22}"/>
                  </a:ext>
                </a:extLst>
              </p:cNvPr>
              <p:cNvSpPr/>
              <p:nvPr/>
            </p:nvSpPr>
            <p:spPr>
              <a:xfrm>
                <a:off x="7776629" y="1497970"/>
                <a:ext cx="62453" cy="2286"/>
              </a:xfrm>
              <a:custGeom>
                <a:avLst/>
                <a:gdLst>
                  <a:gd name="connsiteX0" fmla="*/ 62454 w 62453"/>
                  <a:gd name="connsiteY0" fmla="*/ 0 h 2286"/>
                  <a:gd name="connsiteX1" fmla="*/ 0 w 62453"/>
                  <a:gd name="connsiteY1" fmla="*/ 0 h 2286"/>
                </a:gdLst>
                <a:ahLst/>
                <a:cxnLst>
                  <a:cxn ang="0">
                    <a:pos x="connsiteX0" y="connsiteY0"/>
                  </a:cxn>
                  <a:cxn ang="0">
                    <a:pos x="connsiteX1" y="connsiteY1"/>
                  </a:cxn>
                </a:cxnLst>
                <a:rect l="l" t="t" r="r" b="b"/>
                <a:pathLst>
                  <a:path w="62453" h="2286">
                    <a:moveTo>
                      <a:pt x="62454" y="0"/>
                    </a:moveTo>
                    <a:lnTo>
                      <a:pt x="0" y="0"/>
                    </a:lnTo>
                  </a:path>
                </a:pathLst>
              </a:custGeom>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sp>
            <p:nvSpPr>
              <p:cNvPr id="142" name="Freeform: Shape 141">
                <a:extLst>
                  <a:ext uri="{FF2B5EF4-FFF2-40B4-BE49-F238E27FC236}">
                    <a16:creationId xmlns:a16="http://schemas.microsoft.com/office/drawing/2014/main" id="{484ACAFA-6E02-6C36-CF1D-3DC5B527C6D3}"/>
                  </a:ext>
                </a:extLst>
              </p:cNvPr>
              <p:cNvSpPr/>
              <p:nvPr/>
            </p:nvSpPr>
            <p:spPr>
              <a:xfrm>
                <a:off x="8078290" y="1468252"/>
                <a:ext cx="44554" cy="2286"/>
              </a:xfrm>
              <a:custGeom>
                <a:avLst/>
                <a:gdLst>
                  <a:gd name="connsiteX0" fmla="*/ 0 w 44554"/>
                  <a:gd name="connsiteY0" fmla="*/ 0 h 2286"/>
                  <a:gd name="connsiteX1" fmla="*/ 44554 w 44554"/>
                  <a:gd name="connsiteY1" fmla="*/ 0 h 2286"/>
                </a:gdLst>
                <a:ahLst/>
                <a:cxnLst>
                  <a:cxn ang="0">
                    <a:pos x="connsiteX0" y="connsiteY0"/>
                  </a:cxn>
                  <a:cxn ang="0">
                    <a:pos x="connsiteX1" y="connsiteY1"/>
                  </a:cxn>
                </a:cxnLst>
                <a:rect l="l" t="t" r="r" b="b"/>
                <a:pathLst>
                  <a:path w="44554" h="2286">
                    <a:moveTo>
                      <a:pt x="0" y="0"/>
                    </a:moveTo>
                    <a:lnTo>
                      <a:pt x="44554" y="0"/>
                    </a:lnTo>
                  </a:path>
                </a:pathLst>
              </a:custGeom>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sp>
            <p:nvSpPr>
              <p:cNvPr id="143" name="Freeform: Shape 142">
                <a:extLst>
                  <a:ext uri="{FF2B5EF4-FFF2-40B4-BE49-F238E27FC236}">
                    <a16:creationId xmlns:a16="http://schemas.microsoft.com/office/drawing/2014/main" id="{C7B41AFC-4E59-9E5A-22F6-B7D45E256E1C}"/>
                  </a:ext>
                </a:extLst>
              </p:cNvPr>
              <p:cNvSpPr/>
              <p:nvPr/>
            </p:nvSpPr>
            <p:spPr>
              <a:xfrm>
                <a:off x="8078290" y="1527665"/>
                <a:ext cx="44554" cy="2286"/>
              </a:xfrm>
              <a:custGeom>
                <a:avLst/>
                <a:gdLst>
                  <a:gd name="connsiteX0" fmla="*/ 0 w 44554"/>
                  <a:gd name="connsiteY0" fmla="*/ 0 h 2286"/>
                  <a:gd name="connsiteX1" fmla="*/ 44554 w 44554"/>
                  <a:gd name="connsiteY1" fmla="*/ 0 h 2286"/>
                </a:gdLst>
                <a:ahLst/>
                <a:cxnLst>
                  <a:cxn ang="0">
                    <a:pos x="connsiteX0" y="connsiteY0"/>
                  </a:cxn>
                  <a:cxn ang="0">
                    <a:pos x="connsiteX1" y="connsiteY1"/>
                  </a:cxn>
                </a:cxnLst>
                <a:rect l="l" t="t" r="r" b="b"/>
                <a:pathLst>
                  <a:path w="44554" h="2286">
                    <a:moveTo>
                      <a:pt x="0" y="0"/>
                    </a:moveTo>
                    <a:lnTo>
                      <a:pt x="44554" y="0"/>
                    </a:lnTo>
                  </a:path>
                </a:pathLst>
              </a:custGeom>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sp>
            <p:nvSpPr>
              <p:cNvPr id="144" name="Freeform: Shape 143">
                <a:extLst>
                  <a:ext uri="{FF2B5EF4-FFF2-40B4-BE49-F238E27FC236}">
                    <a16:creationId xmlns:a16="http://schemas.microsoft.com/office/drawing/2014/main" id="{3352B547-BA83-84DC-2CAF-66C828FD595D}"/>
                  </a:ext>
                </a:extLst>
              </p:cNvPr>
              <p:cNvSpPr/>
              <p:nvPr/>
            </p:nvSpPr>
            <p:spPr>
              <a:xfrm>
                <a:off x="8089902" y="1497970"/>
                <a:ext cx="62453" cy="2286"/>
              </a:xfrm>
              <a:custGeom>
                <a:avLst/>
                <a:gdLst>
                  <a:gd name="connsiteX0" fmla="*/ 0 w 62453"/>
                  <a:gd name="connsiteY0" fmla="*/ 0 h 2286"/>
                  <a:gd name="connsiteX1" fmla="*/ 62454 w 62453"/>
                  <a:gd name="connsiteY1" fmla="*/ 0 h 2286"/>
                </a:gdLst>
                <a:ahLst/>
                <a:cxnLst>
                  <a:cxn ang="0">
                    <a:pos x="connsiteX0" y="connsiteY0"/>
                  </a:cxn>
                  <a:cxn ang="0">
                    <a:pos x="connsiteX1" y="connsiteY1"/>
                  </a:cxn>
                </a:cxnLst>
                <a:rect l="l" t="t" r="r" b="b"/>
                <a:pathLst>
                  <a:path w="62453" h="2286">
                    <a:moveTo>
                      <a:pt x="0" y="0"/>
                    </a:moveTo>
                    <a:lnTo>
                      <a:pt x="62454" y="0"/>
                    </a:lnTo>
                  </a:path>
                </a:pathLst>
              </a:custGeom>
              <a:ln w="19050" cap="flat">
                <a:solidFill>
                  <a:schemeClr val="tx1"/>
                </a:solidFill>
                <a:prstDash val="solid"/>
                <a:round/>
              </a:ln>
            </p:spPr>
            <p:txBody>
              <a:bodyPr rtlCol="0" anchor="ctr"/>
              <a:lstStyle/>
              <a:p>
                <a:pPr defTabSz="609585"/>
                <a:endParaRPr lang="en-US" sz="2800" dirty="0">
                  <a:solidFill>
                    <a:srgbClr val="1C232F"/>
                  </a:solidFill>
                  <a:latin typeface="Amazon Ember"/>
                </a:endParaRPr>
              </a:p>
            </p:txBody>
          </p:sp>
        </p:grpSp>
      </p:grpSp>
    </p:spTree>
    <p:extLst>
      <p:ext uri="{BB962C8B-B14F-4D97-AF65-F5344CB8AC3E}">
        <p14:creationId xmlns:p14="http://schemas.microsoft.com/office/powerpoint/2010/main" val="130404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2.25428E-6 0.04607 L 2.25428E-6 -6.58193E-7 " pathEditMode="relative" rAng="0" ptsTypes="AA">
                                      <p:cBhvr>
                                        <p:cTn id="9" dur="600" fill="hold"/>
                                        <p:tgtEl>
                                          <p:spTgt spid="10"/>
                                        </p:tgtEl>
                                        <p:attrNameLst>
                                          <p:attrName>ppt_x</p:attrName>
                                          <p:attrName>ppt_y</p:attrName>
                                        </p:attrNameLst>
                                      </p:cBhvr>
                                      <p:rCtr x="0" y="-2315"/>
                                    </p:animMotion>
                                  </p:childTnLst>
                                </p:cTn>
                              </p:par>
                              <p:par>
                                <p:cTn id="10" presetID="16" presetClass="entr" presetSubtype="42" fill="hold" nodeType="with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barn(outHorizontal)">
                                      <p:cBhvr>
                                        <p:cTn id="12" dur="500"/>
                                        <p:tgtEl>
                                          <p:spTgt spid="90"/>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nodeType="withEffect">
                                  <p:stCondLst>
                                    <p:cond delay="0"/>
                                  </p:stCondLst>
                                  <p:childTnLst>
                                    <p:animMotion origin="layout" path="M 0.02149 -2.59259E-6 L -2.91667E-6 -2.59259E-6 " pathEditMode="relative" rAng="0" ptsTypes="AA">
                                      <p:cBhvr>
                                        <p:cTn id="17" dur="600" fill="hold"/>
                                        <p:tgtEl>
                                          <p:spTgt spid="2"/>
                                        </p:tgtEl>
                                        <p:attrNameLst>
                                          <p:attrName>ppt_x</p:attrName>
                                          <p:attrName>ppt_y</p:attrName>
                                        </p:attrNameLst>
                                      </p:cBhvr>
                                      <p:rCtr x="-1081" y="0"/>
                                    </p:animMotion>
                                  </p:childTnLst>
                                </p:cTn>
                              </p:par>
                              <p:par>
                                <p:cTn id="18" presetID="10" presetClass="entr" presetSubtype="0" fill="hold" nodeType="withEffect">
                                  <p:stCondLst>
                                    <p:cond delay="10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par>
                                <p:cTn id="21" presetID="42" presetClass="path" presetSubtype="0" decel="100000" fill="hold" nodeType="withEffect">
                                  <p:stCondLst>
                                    <p:cond delay="100"/>
                                  </p:stCondLst>
                                  <p:childTnLst>
                                    <p:animMotion origin="layout" path="M 0.02149 0 L -2.08333E-6 0 " pathEditMode="relative" rAng="0" ptsTypes="AA">
                                      <p:cBhvr>
                                        <p:cTn id="22" dur="600" fill="hold"/>
                                        <p:tgtEl>
                                          <p:spTgt spid="110"/>
                                        </p:tgtEl>
                                        <p:attrNameLst>
                                          <p:attrName>ppt_x</p:attrName>
                                          <p:attrName>ppt_y</p:attrName>
                                        </p:attrNameLst>
                                      </p:cBhvr>
                                      <p:rCtr x="-1081" y="0"/>
                                    </p:animMotion>
                                  </p:childTnLst>
                                </p:cTn>
                              </p:par>
                              <p:par>
                                <p:cTn id="23" presetID="10" presetClass="entr" presetSubtype="0" fill="hold" nodeType="withEffect">
                                  <p:stCondLst>
                                    <p:cond delay="20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par>
                                <p:cTn id="26" presetID="42" presetClass="path" presetSubtype="0" decel="100000" fill="hold" nodeType="withEffect">
                                  <p:stCondLst>
                                    <p:cond delay="200"/>
                                  </p:stCondLst>
                                  <p:childTnLst>
                                    <p:animMotion origin="layout" path="M 0.02149 3.33333E-6 L -1.66667E-6 3.33333E-6 " pathEditMode="relative" rAng="0" ptsTypes="AA">
                                      <p:cBhvr>
                                        <p:cTn id="27" dur="600" fill="hold"/>
                                        <p:tgtEl>
                                          <p:spTgt spid="122"/>
                                        </p:tgtEl>
                                        <p:attrNameLst>
                                          <p:attrName>ppt_x</p:attrName>
                                          <p:attrName>ppt_y</p:attrName>
                                        </p:attrNameLst>
                                      </p:cBhvr>
                                      <p:rCtr x="-1081" y="0"/>
                                    </p:animMotion>
                                  </p:childTnLst>
                                </p:cTn>
                              </p:par>
                              <p:par>
                                <p:cTn id="28" presetID="10" presetClass="entr" presetSubtype="0" fill="hold" nodeType="withEffect">
                                  <p:stCondLst>
                                    <p:cond delay="30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childTnLst>
                                </p:cTn>
                              </p:par>
                              <p:par>
                                <p:cTn id="31" presetID="42" presetClass="path" presetSubtype="0" decel="100000" fill="hold" nodeType="withEffect">
                                  <p:stCondLst>
                                    <p:cond delay="300"/>
                                  </p:stCondLst>
                                  <p:childTnLst>
                                    <p:animMotion origin="layout" path="M 0.02148 -4.07407E-6 L 1.66667E-6 -4.07407E-6 " pathEditMode="relative" rAng="0" ptsTypes="AA">
                                      <p:cBhvr>
                                        <p:cTn id="32" dur="600" fill="hold"/>
                                        <p:tgtEl>
                                          <p:spTgt spid="132"/>
                                        </p:tgtEl>
                                        <p:attrNameLst>
                                          <p:attrName>ppt_x</p:attrName>
                                          <p:attrName>ppt_y</p:attrName>
                                        </p:attrNameLst>
                                      </p:cBhvr>
                                      <p:rCtr x="-10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AF14C36-820F-46D3-B135-6555909AF2B2}"/>
              </a:ext>
            </a:extLst>
          </p:cNvPr>
          <p:cNvSpPr txBox="1"/>
          <p:nvPr/>
        </p:nvSpPr>
        <p:spPr>
          <a:xfrm>
            <a:off x="1399309" y="2721114"/>
            <a:ext cx="9393381" cy="707886"/>
          </a:xfrm>
          <a:prstGeom prst="rect">
            <a:avLst/>
          </a:prstGeom>
          <a:noFill/>
        </p:spPr>
        <p:txBody>
          <a:bodyPr wrap="square" lIns="0" rIns="0" rtlCol="0">
            <a:spAutoFit/>
          </a:bodyPr>
          <a:lstStyle/>
          <a:p>
            <a:pPr algn="ctr"/>
            <a:r>
              <a:rPr lang="en-US" sz="4000" dirty="0">
                <a:latin typeface="+mj-lt"/>
              </a:rPr>
              <a:t>Preparing for a generative AI future</a:t>
            </a:r>
            <a:endParaRPr lang="en-GB" sz="4000" dirty="0" err="1">
              <a:latin typeface="+mj-lt"/>
            </a:endParaRPr>
          </a:p>
        </p:txBody>
      </p:sp>
    </p:spTree>
    <p:extLst>
      <p:ext uri="{BB962C8B-B14F-4D97-AF65-F5344CB8AC3E}">
        <p14:creationId xmlns:p14="http://schemas.microsoft.com/office/powerpoint/2010/main" val="361834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0F42BF-C47C-41D8-A33A-4E1C62545F80}"/>
              </a:ext>
            </a:extLst>
          </p:cNvPr>
          <p:cNvSpPr txBox="1"/>
          <p:nvPr/>
        </p:nvSpPr>
        <p:spPr>
          <a:xfrm>
            <a:off x="251459" y="5555671"/>
            <a:ext cx="5203768" cy="461665"/>
          </a:xfrm>
          <a:prstGeom prst="rect">
            <a:avLst/>
          </a:prstGeom>
          <a:noFill/>
        </p:spPr>
        <p:txBody>
          <a:bodyPr wrap="square" lIns="0" rIns="0" rtlCol="0">
            <a:spAutoFit/>
          </a:bodyPr>
          <a:lstStyle/>
          <a:p>
            <a:pPr algn="l"/>
            <a:r>
              <a:rPr lang="en-US" sz="2400" dirty="0"/>
              <a:t>Employers &amp; generative AI</a:t>
            </a:r>
            <a:endParaRPr lang="en-GB" sz="2400" dirty="0" err="1"/>
          </a:p>
        </p:txBody>
      </p:sp>
      <p:sp>
        <p:nvSpPr>
          <p:cNvPr id="7" name="TextBox 6">
            <a:extLst>
              <a:ext uri="{FF2B5EF4-FFF2-40B4-BE49-F238E27FC236}">
                <a16:creationId xmlns:a16="http://schemas.microsoft.com/office/drawing/2014/main" id="{495082D2-36B2-4EF4-B3C4-53A44BE0D7F9}"/>
              </a:ext>
            </a:extLst>
          </p:cNvPr>
          <p:cNvSpPr txBox="1"/>
          <p:nvPr/>
        </p:nvSpPr>
        <p:spPr>
          <a:xfrm>
            <a:off x="5719157" y="1163633"/>
            <a:ext cx="4438996" cy="369332"/>
          </a:xfrm>
          <a:prstGeom prst="rect">
            <a:avLst/>
          </a:prstGeom>
          <a:noFill/>
        </p:spPr>
        <p:txBody>
          <a:bodyPr wrap="square" lIns="0" rIns="0" rtlCol="0">
            <a:spAutoFit/>
          </a:bodyPr>
          <a:lstStyle/>
          <a:p>
            <a:pPr algn="l"/>
            <a:r>
              <a:rPr lang="en-US" dirty="0"/>
              <a:t>Training and upskilling</a:t>
            </a:r>
            <a:endParaRPr lang="en-GB" dirty="0" err="1"/>
          </a:p>
        </p:txBody>
      </p:sp>
      <p:sp>
        <p:nvSpPr>
          <p:cNvPr id="8" name="TextBox 7">
            <a:extLst>
              <a:ext uri="{FF2B5EF4-FFF2-40B4-BE49-F238E27FC236}">
                <a16:creationId xmlns:a16="http://schemas.microsoft.com/office/drawing/2014/main" id="{2ACFF024-E6AF-41C3-8C8A-9D9A71320D06}"/>
              </a:ext>
            </a:extLst>
          </p:cNvPr>
          <p:cNvSpPr txBox="1"/>
          <p:nvPr/>
        </p:nvSpPr>
        <p:spPr>
          <a:xfrm>
            <a:off x="5719157" y="1828150"/>
            <a:ext cx="4438996" cy="369332"/>
          </a:xfrm>
          <a:prstGeom prst="rect">
            <a:avLst/>
          </a:prstGeom>
          <a:noFill/>
        </p:spPr>
        <p:txBody>
          <a:bodyPr wrap="square" lIns="0" rIns="0" rtlCol="0">
            <a:spAutoFit/>
          </a:bodyPr>
          <a:lstStyle/>
          <a:p>
            <a:pPr algn="l"/>
            <a:r>
              <a:rPr lang="en-US" dirty="0"/>
              <a:t>Scenario planning</a:t>
            </a:r>
            <a:endParaRPr lang="en-GB" dirty="0" err="1"/>
          </a:p>
        </p:txBody>
      </p:sp>
      <p:sp>
        <p:nvSpPr>
          <p:cNvPr id="9" name="TextBox 8">
            <a:extLst>
              <a:ext uri="{FF2B5EF4-FFF2-40B4-BE49-F238E27FC236}">
                <a16:creationId xmlns:a16="http://schemas.microsoft.com/office/drawing/2014/main" id="{7BA7C6F7-69C2-4417-A486-5F8006B356FB}"/>
              </a:ext>
            </a:extLst>
          </p:cNvPr>
          <p:cNvSpPr txBox="1"/>
          <p:nvPr/>
        </p:nvSpPr>
        <p:spPr>
          <a:xfrm>
            <a:off x="5719157" y="2503407"/>
            <a:ext cx="4438996" cy="369332"/>
          </a:xfrm>
          <a:prstGeom prst="rect">
            <a:avLst/>
          </a:prstGeom>
          <a:noFill/>
        </p:spPr>
        <p:txBody>
          <a:bodyPr wrap="square" lIns="0" rIns="0" rtlCol="0">
            <a:spAutoFit/>
          </a:bodyPr>
          <a:lstStyle/>
          <a:p>
            <a:pPr algn="l"/>
            <a:r>
              <a:rPr lang="en-US" dirty="0"/>
              <a:t>Embrace continuous learning</a:t>
            </a:r>
            <a:endParaRPr lang="en-GB" dirty="0" err="1"/>
          </a:p>
        </p:txBody>
      </p:sp>
      <p:sp>
        <p:nvSpPr>
          <p:cNvPr id="10" name="TextBox 9">
            <a:extLst>
              <a:ext uri="{FF2B5EF4-FFF2-40B4-BE49-F238E27FC236}">
                <a16:creationId xmlns:a16="http://schemas.microsoft.com/office/drawing/2014/main" id="{334E28C3-5489-4451-88FB-FEEEAE84AC97}"/>
              </a:ext>
            </a:extLst>
          </p:cNvPr>
          <p:cNvSpPr txBox="1"/>
          <p:nvPr/>
        </p:nvSpPr>
        <p:spPr>
          <a:xfrm>
            <a:off x="5719157" y="3167066"/>
            <a:ext cx="4438996" cy="369332"/>
          </a:xfrm>
          <a:prstGeom prst="rect">
            <a:avLst/>
          </a:prstGeom>
          <a:noFill/>
        </p:spPr>
        <p:txBody>
          <a:bodyPr wrap="square" lIns="0" rIns="0" rtlCol="0">
            <a:spAutoFit/>
          </a:bodyPr>
          <a:lstStyle/>
          <a:p>
            <a:pPr algn="l"/>
            <a:r>
              <a:rPr lang="en-US" dirty="0"/>
              <a:t>Develop AI governance policies</a:t>
            </a:r>
            <a:endParaRPr lang="en-GB" dirty="0" err="1"/>
          </a:p>
        </p:txBody>
      </p:sp>
      <p:sp>
        <p:nvSpPr>
          <p:cNvPr id="11" name="TextBox 10">
            <a:extLst>
              <a:ext uri="{FF2B5EF4-FFF2-40B4-BE49-F238E27FC236}">
                <a16:creationId xmlns:a16="http://schemas.microsoft.com/office/drawing/2014/main" id="{B904E967-1012-4C96-A514-C0EF57BE5D2F}"/>
              </a:ext>
            </a:extLst>
          </p:cNvPr>
          <p:cNvSpPr txBox="1"/>
          <p:nvPr/>
        </p:nvSpPr>
        <p:spPr>
          <a:xfrm>
            <a:off x="5719157" y="3862510"/>
            <a:ext cx="4438996" cy="369332"/>
          </a:xfrm>
          <a:prstGeom prst="rect">
            <a:avLst/>
          </a:prstGeom>
          <a:noFill/>
        </p:spPr>
        <p:txBody>
          <a:bodyPr wrap="square" lIns="0" rIns="0" rtlCol="0">
            <a:spAutoFit/>
          </a:bodyPr>
          <a:lstStyle/>
          <a:p>
            <a:pPr algn="l"/>
            <a:r>
              <a:rPr lang="en-US" dirty="0"/>
              <a:t>Promote human AI collaboration</a:t>
            </a:r>
            <a:endParaRPr lang="en-GB" dirty="0" err="1"/>
          </a:p>
        </p:txBody>
      </p:sp>
      <p:sp>
        <p:nvSpPr>
          <p:cNvPr id="12" name="TextBox 11">
            <a:extLst>
              <a:ext uri="{FF2B5EF4-FFF2-40B4-BE49-F238E27FC236}">
                <a16:creationId xmlns:a16="http://schemas.microsoft.com/office/drawing/2014/main" id="{94EA871F-DB5E-4FEC-9636-348A6E1FA9BF}"/>
              </a:ext>
            </a:extLst>
          </p:cNvPr>
          <p:cNvSpPr txBox="1"/>
          <p:nvPr/>
        </p:nvSpPr>
        <p:spPr>
          <a:xfrm>
            <a:off x="5719157" y="4503243"/>
            <a:ext cx="4438996" cy="369332"/>
          </a:xfrm>
          <a:prstGeom prst="rect">
            <a:avLst/>
          </a:prstGeom>
          <a:noFill/>
        </p:spPr>
        <p:txBody>
          <a:bodyPr wrap="square" lIns="0" rIns="0" rtlCol="0">
            <a:spAutoFit/>
          </a:bodyPr>
          <a:lstStyle/>
          <a:p>
            <a:pPr algn="l"/>
            <a:r>
              <a:rPr lang="en-US" dirty="0"/>
              <a:t>Reskilling support</a:t>
            </a:r>
            <a:endParaRPr lang="en-GB" dirty="0" err="1"/>
          </a:p>
        </p:txBody>
      </p:sp>
      <p:sp>
        <p:nvSpPr>
          <p:cNvPr id="13" name="TextBox 12">
            <a:extLst>
              <a:ext uri="{FF2B5EF4-FFF2-40B4-BE49-F238E27FC236}">
                <a16:creationId xmlns:a16="http://schemas.microsoft.com/office/drawing/2014/main" id="{3D099EE5-CBA2-4778-B3FE-79B4DF17E3B4}"/>
              </a:ext>
            </a:extLst>
          </p:cNvPr>
          <p:cNvSpPr txBox="1"/>
          <p:nvPr/>
        </p:nvSpPr>
        <p:spPr>
          <a:xfrm>
            <a:off x="5719157" y="5143976"/>
            <a:ext cx="4438996" cy="369332"/>
          </a:xfrm>
          <a:prstGeom prst="rect">
            <a:avLst/>
          </a:prstGeom>
          <a:noFill/>
        </p:spPr>
        <p:txBody>
          <a:bodyPr wrap="square" lIns="0" rIns="0" rtlCol="0">
            <a:spAutoFit/>
          </a:bodyPr>
          <a:lstStyle/>
          <a:p>
            <a:pPr algn="l"/>
            <a:r>
              <a:rPr lang="en-US" dirty="0"/>
              <a:t>Transparency in communication</a:t>
            </a:r>
            <a:endParaRPr lang="en-GB" dirty="0" err="1"/>
          </a:p>
        </p:txBody>
      </p:sp>
      <p:pic>
        <p:nvPicPr>
          <p:cNvPr id="2" name="Picture 1">
            <a:extLst>
              <a:ext uri="{FF2B5EF4-FFF2-40B4-BE49-F238E27FC236}">
                <a16:creationId xmlns:a16="http://schemas.microsoft.com/office/drawing/2014/main" id="{2F5A91E3-06C9-4297-8F88-6E9B200DDF90}"/>
              </a:ext>
            </a:extLst>
          </p:cNvPr>
          <p:cNvPicPr>
            <a:picLocks noChangeAspect="1"/>
          </p:cNvPicPr>
          <p:nvPr/>
        </p:nvPicPr>
        <p:blipFill>
          <a:blip r:embed="rId3"/>
          <a:stretch>
            <a:fillRect/>
          </a:stretch>
        </p:blipFill>
        <p:spPr>
          <a:xfrm>
            <a:off x="402622" y="410365"/>
            <a:ext cx="4924747" cy="4924747"/>
          </a:xfrm>
          <a:prstGeom prst="rect">
            <a:avLst/>
          </a:prstGeom>
        </p:spPr>
      </p:pic>
    </p:spTree>
    <p:extLst>
      <p:ext uri="{BB962C8B-B14F-4D97-AF65-F5344CB8AC3E}">
        <p14:creationId xmlns:p14="http://schemas.microsoft.com/office/powerpoint/2010/main" val="413975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0F42BF-C47C-41D8-A33A-4E1C62545F80}"/>
              </a:ext>
            </a:extLst>
          </p:cNvPr>
          <p:cNvSpPr txBox="1"/>
          <p:nvPr/>
        </p:nvSpPr>
        <p:spPr>
          <a:xfrm>
            <a:off x="251459" y="5555671"/>
            <a:ext cx="5203768" cy="461665"/>
          </a:xfrm>
          <a:prstGeom prst="rect">
            <a:avLst/>
          </a:prstGeom>
          <a:noFill/>
        </p:spPr>
        <p:txBody>
          <a:bodyPr wrap="square" lIns="0" rIns="0" rtlCol="0">
            <a:spAutoFit/>
          </a:bodyPr>
          <a:lstStyle/>
          <a:p>
            <a:pPr algn="l"/>
            <a:r>
              <a:rPr lang="en-US" sz="2400" dirty="0"/>
              <a:t>Employees &amp; generative AI</a:t>
            </a:r>
            <a:endParaRPr lang="en-GB" sz="2400" dirty="0" err="1"/>
          </a:p>
        </p:txBody>
      </p:sp>
      <p:sp>
        <p:nvSpPr>
          <p:cNvPr id="7" name="TextBox 6">
            <a:extLst>
              <a:ext uri="{FF2B5EF4-FFF2-40B4-BE49-F238E27FC236}">
                <a16:creationId xmlns:a16="http://schemas.microsoft.com/office/drawing/2014/main" id="{495082D2-36B2-4EF4-B3C4-53A44BE0D7F9}"/>
              </a:ext>
            </a:extLst>
          </p:cNvPr>
          <p:cNvSpPr txBox="1"/>
          <p:nvPr/>
        </p:nvSpPr>
        <p:spPr>
          <a:xfrm>
            <a:off x="5719157" y="1163633"/>
            <a:ext cx="4438996" cy="369332"/>
          </a:xfrm>
          <a:prstGeom prst="rect">
            <a:avLst/>
          </a:prstGeom>
          <a:noFill/>
        </p:spPr>
        <p:txBody>
          <a:bodyPr wrap="square" lIns="0" rIns="0"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Stay Informed</a:t>
            </a:r>
            <a:endParaRPr lang="en-GB" dirty="0" err="1"/>
          </a:p>
        </p:txBody>
      </p:sp>
      <p:sp>
        <p:nvSpPr>
          <p:cNvPr id="8" name="TextBox 7">
            <a:extLst>
              <a:ext uri="{FF2B5EF4-FFF2-40B4-BE49-F238E27FC236}">
                <a16:creationId xmlns:a16="http://schemas.microsoft.com/office/drawing/2014/main" id="{2ACFF024-E6AF-41C3-8C8A-9D9A71320D06}"/>
              </a:ext>
            </a:extLst>
          </p:cNvPr>
          <p:cNvSpPr txBox="1"/>
          <p:nvPr/>
        </p:nvSpPr>
        <p:spPr>
          <a:xfrm>
            <a:off x="5719157" y="1828150"/>
            <a:ext cx="4438996" cy="369332"/>
          </a:xfrm>
          <a:prstGeom prst="rect">
            <a:avLst/>
          </a:prstGeom>
          <a:noFill/>
        </p:spPr>
        <p:txBody>
          <a:bodyPr wrap="square" lIns="0" rIns="0"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Develop Technical Skills</a:t>
            </a:r>
            <a:endParaRPr lang="en-GB" dirty="0" err="1"/>
          </a:p>
        </p:txBody>
      </p:sp>
      <p:sp>
        <p:nvSpPr>
          <p:cNvPr id="9" name="TextBox 8">
            <a:extLst>
              <a:ext uri="{FF2B5EF4-FFF2-40B4-BE49-F238E27FC236}">
                <a16:creationId xmlns:a16="http://schemas.microsoft.com/office/drawing/2014/main" id="{7BA7C6F7-69C2-4417-A486-5F8006B356FB}"/>
              </a:ext>
            </a:extLst>
          </p:cNvPr>
          <p:cNvSpPr txBox="1"/>
          <p:nvPr/>
        </p:nvSpPr>
        <p:spPr>
          <a:xfrm>
            <a:off x="5719157" y="2503407"/>
            <a:ext cx="4438996" cy="369332"/>
          </a:xfrm>
          <a:prstGeom prst="rect">
            <a:avLst/>
          </a:prstGeom>
          <a:noFill/>
        </p:spPr>
        <p:txBody>
          <a:bodyPr wrap="square" lIns="0" rIns="0"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Embrace Lifelong Learning</a:t>
            </a:r>
            <a:endParaRPr lang="en-GB" dirty="0" err="1"/>
          </a:p>
        </p:txBody>
      </p:sp>
      <p:sp>
        <p:nvSpPr>
          <p:cNvPr id="10" name="TextBox 9">
            <a:extLst>
              <a:ext uri="{FF2B5EF4-FFF2-40B4-BE49-F238E27FC236}">
                <a16:creationId xmlns:a16="http://schemas.microsoft.com/office/drawing/2014/main" id="{334E28C3-5489-4451-88FB-FEEEAE84AC97}"/>
              </a:ext>
            </a:extLst>
          </p:cNvPr>
          <p:cNvSpPr txBox="1"/>
          <p:nvPr/>
        </p:nvSpPr>
        <p:spPr>
          <a:xfrm>
            <a:off x="5719157" y="3167066"/>
            <a:ext cx="4438996" cy="369332"/>
          </a:xfrm>
          <a:prstGeom prst="rect">
            <a:avLst/>
          </a:prstGeom>
          <a:noFill/>
        </p:spPr>
        <p:txBody>
          <a:bodyPr wrap="square" lIns="0" rIns="0"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Focus on Transferable Skills</a:t>
            </a:r>
            <a:endParaRPr lang="en-GB" dirty="0" err="1"/>
          </a:p>
        </p:txBody>
      </p:sp>
      <p:sp>
        <p:nvSpPr>
          <p:cNvPr id="11" name="TextBox 10">
            <a:extLst>
              <a:ext uri="{FF2B5EF4-FFF2-40B4-BE49-F238E27FC236}">
                <a16:creationId xmlns:a16="http://schemas.microsoft.com/office/drawing/2014/main" id="{B904E967-1012-4C96-A514-C0EF57BE5D2F}"/>
              </a:ext>
            </a:extLst>
          </p:cNvPr>
          <p:cNvSpPr txBox="1"/>
          <p:nvPr/>
        </p:nvSpPr>
        <p:spPr>
          <a:xfrm>
            <a:off x="5719157" y="3862510"/>
            <a:ext cx="4438996" cy="369332"/>
          </a:xfrm>
          <a:prstGeom prst="rect">
            <a:avLst/>
          </a:prstGeom>
          <a:noFill/>
        </p:spPr>
        <p:txBody>
          <a:bodyPr wrap="square" lIns="0" rIns="0"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Seek Mentorship and Support</a:t>
            </a:r>
            <a:endParaRPr lang="en-GB" dirty="0" err="1"/>
          </a:p>
        </p:txBody>
      </p:sp>
      <p:sp>
        <p:nvSpPr>
          <p:cNvPr id="12" name="TextBox 11">
            <a:extLst>
              <a:ext uri="{FF2B5EF4-FFF2-40B4-BE49-F238E27FC236}">
                <a16:creationId xmlns:a16="http://schemas.microsoft.com/office/drawing/2014/main" id="{94EA871F-DB5E-4FEC-9636-348A6E1FA9BF}"/>
              </a:ext>
            </a:extLst>
          </p:cNvPr>
          <p:cNvSpPr txBox="1"/>
          <p:nvPr/>
        </p:nvSpPr>
        <p:spPr>
          <a:xfrm>
            <a:off x="5719157" y="4503243"/>
            <a:ext cx="4438996" cy="369332"/>
          </a:xfrm>
          <a:prstGeom prst="rect">
            <a:avLst/>
          </a:prstGeom>
          <a:noFill/>
        </p:spPr>
        <p:txBody>
          <a:bodyPr wrap="square" lIns="0" rIns="0"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Promote Diversity and Inclusion</a:t>
            </a:r>
            <a:endParaRPr lang="en-GB" dirty="0" err="1"/>
          </a:p>
        </p:txBody>
      </p:sp>
      <p:sp>
        <p:nvSpPr>
          <p:cNvPr id="13" name="TextBox 12">
            <a:extLst>
              <a:ext uri="{FF2B5EF4-FFF2-40B4-BE49-F238E27FC236}">
                <a16:creationId xmlns:a16="http://schemas.microsoft.com/office/drawing/2014/main" id="{3D099EE5-CBA2-4778-B3FE-79B4DF17E3B4}"/>
              </a:ext>
            </a:extLst>
          </p:cNvPr>
          <p:cNvSpPr txBox="1"/>
          <p:nvPr/>
        </p:nvSpPr>
        <p:spPr>
          <a:xfrm>
            <a:off x="5719157" y="5143976"/>
            <a:ext cx="4438996" cy="369332"/>
          </a:xfrm>
          <a:prstGeom prst="rect">
            <a:avLst/>
          </a:prstGeom>
          <a:noFill/>
        </p:spPr>
        <p:txBody>
          <a:bodyPr wrap="square" lIns="0" rIns="0"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Be Open to Change</a:t>
            </a:r>
            <a:endParaRPr lang="en-GB" dirty="0" err="1"/>
          </a:p>
        </p:txBody>
      </p:sp>
      <p:pic>
        <p:nvPicPr>
          <p:cNvPr id="4" name="Picture 3">
            <a:extLst>
              <a:ext uri="{FF2B5EF4-FFF2-40B4-BE49-F238E27FC236}">
                <a16:creationId xmlns:a16="http://schemas.microsoft.com/office/drawing/2014/main" id="{0290F92B-F9ED-4223-BDA4-F87234947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57" y="156447"/>
            <a:ext cx="5336771" cy="5336771"/>
          </a:xfrm>
          <a:prstGeom prst="rect">
            <a:avLst/>
          </a:prstGeom>
        </p:spPr>
      </p:pic>
    </p:spTree>
    <p:extLst>
      <p:ext uri="{BB962C8B-B14F-4D97-AF65-F5344CB8AC3E}">
        <p14:creationId xmlns:p14="http://schemas.microsoft.com/office/powerpoint/2010/main" val="23161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2D95-282C-4DE1-8779-EB7DDA2BF607}"/>
              </a:ext>
            </a:extLst>
          </p:cNvPr>
          <p:cNvSpPr>
            <a:spLocks noGrp="1"/>
          </p:cNvSpPr>
          <p:nvPr>
            <p:ph type="title"/>
          </p:nvPr>
        </p:nvSpPr>
        <p:spPr>
          <a:xfrm>
            <a:off x="609600" y="914401"/>
            <a:ext cx="10972800" cy="535531"/>
          </a:xfrm>
        </p:spPr>
        <p:txBody>
          <a:bodyPr/>
          <a:lstStyle/>
          <a:p>
            <a:r>
              <a:rPr lang="en-US" dirty="0"/>
              <a:t>Conclusion</a:t>
            </a:r>
          </a:p>
        </p:txBody>
      </p:sp>
      <p:sp>
        <p:nvSpPr>
          <p:cNvPr id="4" name="Slide Number Placeholder 3">
            <a:extLst>
              <a:ext uri="{FF2B5EF4-FFF2-40B4-BE49-F238E27FC236}">
                <a16:creationId xmlns:a16="http://schemas.microsoft.com/office/drawing/2014/main" id="{3723BB66-325A-4C8F-80E7-69E2B86CC3A4}"/>
              </a:ext>
            </a:extLst>
          </p:cNvPr>
          <p:cNvSpPr>
            <a:spLocks noGrp="1"/>
          </p:cNvSpPr>
          <p:nvPr>
            <p:ph type="sldNum" sz="quarter" idx="12"/>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25</a:t>
            </a:fld>
            <a:endParaRPr lang="en-US" dirty="0"/>
          </a:p>
        </p:txBody>
      </p:sp>
      <p:sp>
        <p:nvSpPr>
          <p:cNvPr id="7" name="Content Placeholder 4">
            <a:extLst>
              <a:ext uri="{FF2B5EF4-FFF2-40B4-BE49-F238E27FC236}">
                <a16:creationId xmlns:a16="http://schemas.microsoft.com/office/drawing/2014/main" id="{84AD3E42-FFEB-B0E6-8D80-9A255E154EF3}"/>
              </a:ext>
            </a:extLst>
          </p:cNvPr>
          <p:cNvSpPr txBox="1">
            <a:spLocks/>
          </p:cNvSpPr>
          <p:nvPr/>
        </p:nvSpPr>
        <p:spPr>
          <a:xfrm>
            <a:off x="639557" y="1714500"/>
            <a:ext cx="6104143" cy="349634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2000" b="1" dirty="0">
                <a:solidFill>
                  <a:schemeClr val="accent4"/>
                </a:solidFill>
              </a:rPr>
              <a:t>OPPORTUNITIES</a:t>
            </a:r>
          </a:p>
          <a:p>
            <a:r>
              <a:rPr lang="en-US" sz="2000" dirty="0"/>
              <a:t>Human-machine collaboration</a:t>
            </a:r>
          </a:p>
          <a:p>
            <a:r>
              <a:rPr lang="en-US" sz="2000" dirty="0"/>
              <a:t>Innovation</a:t>
            </a:r>
          </a:p>
          <a:p>
            <a:r>
              <a:rPr lang="en-US" sz="2000" dirty="0"/>
              <a:t>Creativity</a:t>
            </a:r>
          </a:p>
          <a:p>
            <a:r>
              <a:rPr lang="en-US" sz="2000" dirty="0"/>
              <a:t>Productivity</a:t>
            </a:r>
          </a:p>
          <a:p>
            <a:pPr marL="0" indent="0">
              <a:spcAft>
                <a:spcPts val="600"/>
              </a:spcAft>
              <a:buNone/>
            </a:pPr>
            <a:r>
              <a:rPr lang="en-US" sz="2000" b="1" dirty="0">
                <a:solidFill>
                  <a:schemeClr val="accent4"/>
                </a:solidFill>
              </a:rPr>
              <a:t>CHALLENGES</a:t>
            </a:r>
          </a:p>
          <a:p>
            <a:pPr>
              <a:spcAft>
                <a:spcPts val="2400"/>
              </a:spcAft>
            </a:pPr>
            <a:r>
              <a:rPr lang="en-US" sz="2000" dirty="0"/>
              <a:t>An emerging technology</a:t>
            </a:r>
          </a:p>
          <a:p>
            <a:pPr>
              <a:spcAft>
                <a:spcPts val="2400"/>
              </a:spcAft>
            </a:pPr>
            <a:endParaRPr lang="en-US" sz="2400" dirty="0"/>
          </a:p>
        </p:txBody>
      </p:sp>
      <p:grpSp>
        <p:nvGrpSpPr>
          <p:cNvPr id="20" name="Group 19">
            <a:extLst>
              <a:ext uri="{FF2B5EF4-FFF2-40B4-BE49-F238E27FC236}">
                <a16:creationId xmlns:a16="http://schemas.microsoft.com/office/drawing/2014/main" id="{BF67ED47-5B6B-2E3F-0DE4-55C06FBD302D}"/>
              </a:ext>
            </a:extLst>
          </p:cNvPr>
          <p:cNvGrpSpPr/>
          <p:nvPr/>
        </p:nvGrpSpPr>
        <p:grpSpPr>
          <a:xfrm>
            <a:off x="8605145" y="2943616"/>
            <a:ext cx="1868266" cy="2046300"/>
            <a:chOff x="8845306" y="3206663"/>
            <a:chExt cx="1387944" cy="1520206"/>
          </a:xfrm>
          <a:solidFill>
            <a:schemeClr val="tx1"/>
          </a:solidFill>
        </p:grpSpPr>
        <p:grpSp>
          <p:nvGrpSpPr>
            <p:cNvPr id="3" name="Group 2">
              <a:extLst>
                <a:ext uri="{FF2B5EF4-FFF2-40B4-BE49-F238E27FC236}">
                  <a16:creationId xmlns:a16="http://schemas.microsoft.com/office/drawing/2014/main" id="{9DD3AC91-8E5C-22EB-F160-52C0DF886763}"/>
                </a:ext>
              </a:extLst>
            </p:cNvPr>
            <p:cNvGrpSpPr/>
            <p:nvPr/>
          </p:nvGrpSpPr>
          <p:grpSpPr>
            <a:xfrm>
              <a:off x="8845306" y="3206663"/>
              <a:ext cx="1387944" cy="1520206"/>
              <a:chOff x="3858439" y="1923190"/>
              <a:chExt cx="1709965" cy="1872915"/>
            </a:xfrm>
            <a:grpFill/>
          </p:grpSpPr>
          <p:sp>
            <p:nvSpPr>
              <p:cNvPr id="5" name="Freeform: Shape 4">
                <a:extLst>
                  <a:ext uri="{FF2B5EF4-FFF2-40B4-BE49-F238E27FC236}">
                    <a16:creationId xmlns:a16="http://schemas.microsoft.com/office/drawing/2014/main" id="{78594FAD-568A-45BF-73BD-BC2E0B90B72A}"/>
                  </a:ext>
                </a:extLst>
              </p:cNvPr>
              <p:cNvSpPr/>
              <p:nvPr/>
            </p:nvSpPr>
            <p:spPr>
              <a:xfrm>
                <a:off x="5180749" y="1923190"/>
                <a:ext cx="64938" cy="254058"/>
              </a:xfrm>
              <a:custGeom>
                <a:avLst/>
                <a:gdLst>
                  <a:gd name="connsiteX0" fmla="*/ 32469 w 64938"/>
                  <a:gd name="connsiteY0" fmla="*/ 254058 h 254058"/>
                  <a:gd name="connsiteX1" fmla="*/ 0 w 64938"/>
                  <a:gd name="connsiteY1" fmla="*/ 221589 h 254058"/>
                  <a:gd name="connsiteX2" fmla="*/ 0 w 64938"/>
                  <a:gd name="connsiteY2" fmla="*/ 32469 h 254058"/>
                  <a:gd name="connsiteX3" fmla="*/ 32469 w 64938"/>
                  <a:gd name="connsiteY3" fmla="*/ 0 h 254058"/>
                  <a:gd name="connsiteX4" fmla="*/ 64939 w 64938"/>
                  <a:gd name="connsiteY4" fmla="*/ 32469 h 254058"/>
                  <a:gd name="connsiteX5" fmla="*/ 64939 w 64938"/>
                  <a:gd name="connsiteY5" fmla="*/ 221584 h 254058"/>
                  <a:gd name="connsiteX6" fmla="*/ 32469 w 64938"/>
                  <a:gd name="connsiteY6" fmla="*/ 254054 h 25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38" h="254058">
                    <a:moveTo>
                      <a:pt x="32469" y="254058"/>
                    </a:moveTo>
                    <a:cubicBezTo>
                      <a:pt x="14537" y="254058"/>
                      <a:pt x="0" y="239521"/>
                      <a:pt x="0" y="221589"/>
                    </a:cubicBezTo>
                    <a:lnTo>
                      <a:pt x="0" y="32469"/>
                    </a:lnTo>
                    <a:cubicBezTo>
                      <a:pt x="0" y="14537"/>
                      <a:pt x="14537" y="0"/>
                      <a:pt x="32469" y="0"/>
                    </a:cubicBezTo>
                    <a:cubicBezTo>
                      <a:pt x="50401" y="0"/>
                      <a:pt x="64939" y="14537"/>
                      <a:pt x="64939" y="32469"/>
                    </a:cubicBezTo>
                    <a:lnTo>
                      <a:pt x="64939" y="221584"/>
                    </a:lnTo>
                    <a:cubicBezTo>
                      <a:pt x="64939" y="239516"/>
                      <a:pt x="50401" y="254054"/>
                      <a:pt x="32469" y="254054"/>
                    </a:cubicBezTo>
                    <a:close/>
                  </a:path>
                </a:pathLst>
              </a:custGeom>
              <a:grpFill/>
              <a:ln w="470" cap="flat">
                <a:solidFill>
                  <a:schemeClr val="tx1"/>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17D7EC5-3B65-CC05-E1CE-3CA0023EC7E0}"/>
                  </a:ext>
                </a:extLst>
              </p:cNvPr>
              <p:cNvSpPr/>
              <p:nvPr/>
            </p:nvSpPr>
            <p:spPr>
              <a:xfrm>
                <a:off x="5281647" y="2011286"/>
                <a:ext cx="198665" cy="198666"/>
              </a:xfrm>
              <a:custGeom>
                <a:avLst/>
                <a:gdLst>
                  <a:gd name="connsiteX0" fmla="*/ 32468 w 198665"/>
                  <a:gd name="connsiteY0" fmla="*/ 198667 h 198666"/>
                  <a:gd name="connsiteX1" fmla="*/ 9509 w 198665"/>
                  <a:gd name="connsiteY1" fmla="*/ 189156 h 198666"/>
                  <a:gd name="connsiteX2" fmla="*/ 9509 w 198665"/>
                  <a:gd name="connsiteY2" fmla="*/ 143234 h 198666"/>
                  <a:gd name="connsiteX3" fmla="*/ 143234 w 198665"/>
                  <a:gd name="connsiteY3" fmla="*/ 9510 h 198666"/>
                  <a:gd name="connsiteX4" fmla="*/ 189156 w 198665"/>
                  <a:gd name="connsiteY4" fmla="*/ 9510 h 198666"/>
                  <a:gd name="connsiteX5" fmla="*/ 189156 w 198665"/>
                  <a:gd name="connsiteY5" fmla="*/ 55431 h 198666"/>
                  <a:gd name="connsiteX6" fmla="*/ 55431 w 198665"/>
                  <a:gd name="connsiteY6" fmla="*/ 189156 h 198666"/>
                  <a:gd name="connsiteX7" fmla="*/ 32473 w 198665"/>
                  <a:gd name="connsiteY7" fmla="*/ 198667 h 19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665" h="198666">
                    <a:moveTo>
                      <a:pt x="32468" y="198667"/>
                    </a:moveTo>
                    <a:cubicBezTo>
                      <a:pt x="24160" y="198667"/>
                      <a:pt x="15847" y="195498"/>
                      <a:pt x="9509" y="189156"/>
                    </a:cubicBezTo>
                    <a:cubicBezTo>
                      <a:pt x="-3170" y="176477"/>
                      <a:pt x="-3170" y="155914"/>
                      <a:pt x="9509" y="143234"/>
                    </a:cubicBezTo>
                    <a:lnTo>
                      <a:pt x="143234" y="9510"/>
                    </a:lnTo>
                    <a:cubicBezTo>
                      <a:pt x="155914" y="-3170"/>
                      <a:pt x="176477" y="-3170"/>
                      <a:pt x="189156" y="9510"/>
                    </a:cubicBezTo>
                    <a:cubicBezTo>
                      <a:pt x="201836" y="22189"/>
                      <a:pt x="201836" y="42752"/>
                      <a:pt x="189156" y="55431"/>
                    </a:cubicBezTo>
                    <a:lnTo>
                      <a:pt x="55431" y="189156"/>
                    </a:lnTo>
                    <a:cubicBezTo>
                      <a:pt x="49089" y="195498"/>
                      <a:pt x="40781" y="198667"/>
                      <a:pt x="32473" y="198667"/>
                    </a:cubicBezTo>
                    <a:close/>
                  </a:path>
                </a:pathLst>
              </a:custGeom>
              <a:grpFill/>
              <a:ln w="470" cap="flat">
                <a:solidFill>
                  <a:schemeClr val="tx1"/>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483FDF0-9FCD-3AD6-8DE0-A00310D41E65}"/>
                  </a:ext>
                </a:extLst>
              </p:cNvPr>
              <p:cNvSpPr/>
              <p:nvPr/>
            </p:nvSpPr>
            <p:spPr>
              <a:xfrm>
                <a:off x="5314351" y="2245907"/>
                <a:ext cx="254053" cy="64938"/>
              </a:xfrm>
              <a:custGeom>
                <a:avLst/>
                <a:gdLst>
                  <a:gd name="connsiteX0" fmla="*/ 221584 w 254053"/>
                  <a:gd name="connsiteY0" fmla="*/ 64939 h 64938"/>
                  <a:gd name="connsiteX1" fmla="*/ 32469 w 254053"/>
                  <a:gd name="connsiteY1" fmla="*/ 64939 h 64938"/>
                  <a:gd name="connsiteX2" fmla="*/ 0 w 254053"/>
                  <a:gd name="connsiteY2" fmla="*/ 32469 h 64938"/>
                  <a:gd name="connsiteX3" fmla="*/ 32469 w 254053"/>
                  <a:gd name="connsiteY3" fmla="*/ 0 h 64938"/>
                  <a:gd name="connsiteX4" fmla="*/ 221584 w 254053"/>
                  <a:gd name="connsiteY4" fmla="*/ 0 h 64938"/>
                  <a:gd name="connsiteX5" fmla="*/ 254054 w 254053"/>
                  <a:gd name="connsiteY5" fmla="*/ 32469 h 64938"/>
                  <a:gd name="connsiteX6" fmla="*/ 221584 w 254053"/>
                  <a:gd name="connsiteY6" fmla="*/ 64939 h 6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53" h="64938">
                    <a:moveTo>
                      <a:pt x="221584" y="64939"/>
                    </a:moveTo>
                    <a:lnTo>
                      <a:pt x="32469" y="64939"/>
                    </a:lnTo>
                    <a:cubicBezTo>
                      <a:pt x="14537" y="64939"/>
                      <a:pt x="0" y="50401"/>
                      <a:pt x="0" y="32469"/>
                    </a:cubicBezTo>
                    <a:cubicBezTo>
                      <a:pt x="0" y="14537"/>
                      <a:pt x="14537" y="0"/>
                      <a:pt x="32469" y="0"/>
                    </a:cubicBezTo>
                    <a:lnTo>
                      <a:pt x="221584" y="0"/>
                    </a:lnTo>
                    <a:cubicBezTo>
                      <a:pt x="239517" y="0"/>
                      <a:pt x="254054" y="14537"/>
                      <a:pt x="254054" y="32469"/>
                    </a:cubicBezTo>
                    <a:cubicBezTo>
                      <a:pt x="254054" y="50401"/>
                      <a:pt x="239517" y="64939"/>
                      <a:pt x="221584" y="64939"/>
                    </a:cubicBezTo>
                    <a:close/>
                  </a:path>
                </a:pathLst>
              </a:custGeom>
              <a:grpFill/>
              <a:ln w="470" cap="flat">
                <a:solidFill>
                  <a:schemeClr val="tx1"/>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5EBF370-ADAD-AD76-ED2B-A11FC2F9DA5B}"/>
                  </a:ext>
                </a:extLst>
              </p:cNvPr>
              <p:cNvSpPr/>
              <p:nvPr/>
            </p:nvSpPr>
            <p:spPr>
              <a:xfrm>
                <a:off x="5314351" y="3408454"/>
                <a:ext cx="254053" cy="64938"/>
              </a:xfrm>
              <a:custGeom>
                <a:avLst/>
                <a:gdLst>
                  <a:gd name="connsiteX0" fmla="*/ 221584 w 254053"/>
                  <a:gd name="connsiteY0" fmla="*/ 64939 h 64938"/>
                  <a:gd name="connsiteX1" fmla="*/ 32469 w 254053"/>
                  <a:gd name="connsiteY1" fmla="*/ 64939 h 64938"/>
                  <a:gd name="connsiteX2" fmla="*/ 0 w 254053"/>
                  <a:gd name="connsiteY2" fmla="*/ 32469 h 64938"/>
                  <a:gd name="connsiteX3" fmla="*/ 32469 w 254053"/>
                  <a:gd name="connsiteY3" fmla="*/ 0 h 64938"/>
                  <a:gd name="connsiteX4" fmla="*/ 221584 w 254053"/>
                  <a:gd name="connsiteY4" fmla="*/ 0 h 64938"/>
                  <a:gd name="connsiteX5" fmla="*/ 254054 w 254053"/>
                  <a:gd name="connsiteY5" fmla="*/ 32469 h 64938"/>
                  <a:gd name="connsiteX6" fmla="*/ 221584 w 254053"/>
                  <a:gd name="connsiteY6" fmla="*/ 64939 h 6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53" h="64938">
                    <a:moveTo>
                      <a:pt x="221584" y="64939"/>
                    </a:moveTo>
                    <a:lnTo>
                      <a:pt x="32469" y="64939"/>
                    </a:lnTo>
                    <a:cubicBezTo>
                      <a:pt x="14537" y="64939"/>
                      <a:pt x="0" y="50402"/>
                      <a:pt x="0" y="32469"/>
                    </a:cubicBezTo>
                    <a:cubicBezTo>
                      <a:pt x="0" y="14537"/>
                      <a:pt x="14537" y="0"/>
                      <a:pt x="32469" y="0"/>
                    </a:cubicBezTo>
                    <a:lnTo>
                      <a:pt x="221584" y="0"/>
                    </a:lnTo>
                    <a:cubicBezTo>
                      <a:pt x="239517" y="0"/>
                      <a:pt x="254054" y="14537"/>
                      <a:pt x="254054" y="32469"/>
                    </a:cubicBezTo>
                    <a:cubicBezTo>
                      <a:pt x="254054" y="50402"/>
                      <a:pt x="239517" y="64939"/>
                      <a:pt x="221584" y="64939"/>
                    </a:cubicBezTo>
                    <a:close/>
                  </a:path>
                </a:pathLst>
              </a:custGeom>
              <a:grpFill/>
              <a:ln w="470" cap="flat">
                <a:solidFill>
                  <a:schemeClr val="tx1"/>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7289D1A-7EF6-BA39-47AD-2A89B8E0F593}"/>
                  </a:ext>
                </a:extLst>
              </p:cNvPr>
              <p:cNvSpPr/>
              <p:nvPr/>
            </p:nvSpPr>
            <p:spPr>
              <a:xfrm>
                <a:off x="5281647" y="3509348"/>
                <a:ext cx="198665" cy="198666"/>
              </a:xfrm>
              <a:custGeom>
                <a:avLst/>
                <a:gdLst>
                  <a:gd name="connsiteX0" fmla="*/ 166193 w 198665"/>
                  <a:gd name="connsiteY0" fmla="*/ 198667 h 198666"/>
                  <a:gd name="connsiteX1" fmla="*/ 143234 w 198665"/>
                  <a:gd name="connsiteY1" fmla="*/ 189156 h 198666"/>
                  <a:gd name="connsiteX2" fmla="*/ 9509 w 198665"/>
                  <a:gd name="connsiteY2" fmla="*/ 55431 h 198666"/>
                  <a:gd name="connsiteX3" fmla="*/ 9509 w 198665"/>
                  <a:gd name="connsiteY3" fmla="*/ 9510 h 198666"/>
                  <a:gd name="connsiteX4" fmla="*/ 55431 w 198665"/>
                  <a:gd name="connsiteY4" fmla="*/ 9510 h 198666"/>
                  <a:gd name="connsiteX5" fmla="*/ 189156 w 198665"/>
                  <a:gd name="connsiteY5" fmla="*/ 143234 h 198666"/>
                  <a:gd name="connsiteX6" fmla="*/ 189156 w 198665"/>
                  <a:gd name="connsiteY6" fmla="*/ 189156 h 198666"/>
                  <a:gd name="connsiteX7" fmla="*/ 166198 w 198665"/>
                  <a:gd name="connsiteY7" fmla="*/ 198667 h 19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665" h="198666">
                    <a:moveTo>
                      <a:pt x="166193" y="198667"/>
                    </a:moveTo>
                    <a:cubicBezTo>
                      <a:pt x="157880" y="198667"/>
                      <a:pt x="149572" y="195498"/>
                      <a:pt x="143234" y="189156"/>
                    </a:cubicBezTo>
                    <a:lnTo>
                      <a:pt x="9509" y="55431"/>
                    </a:lnTo>
                    <a:cubicBezTo>
                      <a:pt x="-3170" y="42752"/>
                      <a:pt x="-3170" y="22189"/>
                      <a:pt x="9509" y="9510"/>
                    </a:cubicBezTo>
                    <a:cubicBezTo>
                      <a:pt x="22189" y="-3170"/>
                      <a:pt x="42752" y="-3170"/>
                      <a:pt x="55431" y="9510"/>
                    </a:cubicBezTo>
                    <a:lnTo>
                      <a:pt x="189156" y="143234"/>
                    </a:lnTo>
                    <a:cubicBezTo>
                      <a:pt x="201836" y="155914"/>
                      <a:pt x="201836" y="176477"/>
                      <a:pt x="189156" y="189156"/>
                    </a:cubicBezTo>
                    <a:cubicBezTo>
                      <a:pt x="182814" y="195494"/>
                      <a:pt x="174506" y="198667"/>
                      <a:pt x="166198" y="198667"/>
                    </a:cubicBezTo>
                    <a:close/>
                  </a:path>
                </a:pathLst>
              </a:custGeom>
              <a:grpFill/>
              <a:ln w="470" cap="flat">
                <a:solidFill>
                  <a:schemeClr val="tx1"/>
                </a:solid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F4E419-E0EA-A0D9-90FA-3DF99A58EAB3}"/>
                  </a:ext>
                </a:extLst>
              </p:cNvPr>
              <p:cNvSpPr/>
              <p:nvPr/>
            </p:nvSpPr>
            <p:spPr>
              <a:xfrm>
                <a:off x="5180749" y="3542052"/>
                <a:ext cx="64938" cy="254053"/>
              </a:xfrm>
              <a:custGeom>
                <a:avLst/>
                <a:gdLst>
                  <a:gd name="connsiteX0" fmla="*/ 32469 w 64938"/>
                  <a:gd name="connsiteY0" fmla="*/ 254054 h 254053"/>
                  <a:gd name="connsiteX1" fmla="*/ 0 w 64938"/>
                  <a:gd name="connsiteY1" fmla="*/ 221584 h 254053"/>
                  <a:gd name="connsiteX2" fmla="*/ 0 w 64938"/>
                  <a:gd name="connsiteY2" fmla="*/ 32469 h 254053"/>
                  <a:gd name="connsiteX3" fmla="*/ 32469 w 64938"/>
                  <a:gd name="connsiteY3" fmla="*/ 0 h 254053"/>
                  <a:gd name="connsiteX4" fmla="*/ 64939 w 64938"/>
                  <a:gd name="connsiteY4" fmla="*/ 32469 h 254053"/>
                  <a:gd name="connsiteX5" fmla="*/ 64939 w 64938"/>
                  <a:gd name="connsiteY5" fmla="*/ 221584 h 254053"/>
                  <a:gd name="connsiteX6" fmla="*/ 32469 w 64938"/>
                  <a:gd name="connsiteY6" fmla="*/ 254054 h 25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38" h="254053">
                    <a:moveTo>
                      <a:pt x="32469" y="254054"/>
                    </a:moveTo>
                    <a:cubicBezTo>
                      <a:pt x="14537" y="254054"/>
                      <a:pt x="0" y="239516"/>
                      <a:pt x="0" y="221584"/>
                    </a:cubicBezTo>
                    <a:lnTo>
                      <a:pt x="0" y="32469"/>
                    </a:lnTo>
                    <a:cubicBezTo>
                      <a:pt x="0" y="14537"/>
                      <a:pt x="14537" y="0"/>
                      <a:pt x="32469" y="0"/>
                    </a:cubicBezTo>
                    <a:cubicBezTo>
                      <a:pt x="50401" y="0"/>
                      <a:pt x="64939" y="14537"/>
                      <a:pt x="64939" y="32469"/>
                    </a:cubicBezTo>
                    <a:lnTo>
                      <a:pt x="64939" y="221584"/>
                    </a:lnTo>
                    <a:cubicBezTo>
                      <a:pt x="64939" y="239516"/>
                      <a:pt x="50401" y="254054"/>
                      <a:pt x="32469" y="254054"/>
                    </a:cubicBezTo>
                    <a:close/>
                  </a:path>
                </a:pathLst>
              </a:custGeom>
              <a:grpFill/>
              <a:ln w="470" cap="flat">
                <a:solidFill>
                  <a:schemeClr val="tx1"/>
                </a:solid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DB20FC23-A289-FE2A-51F1-7C1C7661D01C}"/>
                  </a:ext>
                </a:extLst>
              </p:cNvPr>
              <p:cNvSpPr/>
              <p:nvPr/>
            </p:nvSpPr>
            <p:spPr>
              <a:xfrm>
                <a:off x="3858439" y="2067080"/>
                <a:ext cx="1585139" cy="1585138"/>
              </a:xfrm>
              <a:custGeom>
                <a:avLst/>
                <a:gdLst>
                  <a:gd name="connsiteX0" fmla="*/ 792565 w 1585139"/>
                  <a:gd name="connsiteY0" fmla="*/ 1585134 h 1585138"/>
                  <a:gd name="connsiteX1" fmla="*/ 569618 w 1585139"/>
                  <a:gd name="connsiteY1" fmla="*/ 1553335 h 1585138"/>
                  <a:gd name="connsiteX2" fmla="*/ 383714 w 1585139"/>
                  <a:gd name="connsiteY2" fmla="*/ 1471666 h 1585138"/>
                  <a:gd name="connsiteX3" fmla="*/ 919 w 1585139"/>
                  <a:gd name="connsiteY3" fmla="*/ 1582909 h 1585138"/>
                  <a:gd name="connsiteX4" fmla="*/ 112374 w 1585139"/>
                  <a:gd name="connsiteY4" fmla="*/ 1199605 h 1585138"/>
                  <a:gd name="connsiteX5" fmla="*/ 31489 w 1585139"/>
                  <a:gd name="connsiteY5" fmla="*/ 1014451 h 1585138"/>
                  <a:gd name="connsiteX6" fmla="*/ 0 w 1585139"/>
                  <a:gd name="connsiteY6" fmla="*/ 792570 h 1585138"/>
                  <a:gd name="connsiteX7" fmla="*/ 16103 w 1585139"/>
                  <a:gd name="connsiteY7" fmla="*/ 632873 h 1585138"/>
                  <a:gd name="connsiteX8" fmla="*/ 62298 w 1585139"/>
                  <a:gd name="connsiteY8" fmla="*/ 484055 h 1585138"/>
                  <a:gd name="connsiteX9" fmla="*/ 135380 w 1585139"/>
                  <a:gd name="connsiteY9" fmla="*/ 349415 h 1585138"/>
                  <a:gd name="connsiteX10" fmla="*/ 232142 w 1585139"/>
                  <a:gd name="connsiteY10" fmla="*/ 232142 h 1585138"/>
                  <a:gd name="connsiteX11" fmla="*/ 349415 w 1585139"/>
                  <a:gd name="connsiteY11" fmla="*/ 135380 h 1585138"/>
                  <a:gd name="connsiteX12" fmla="*/ 484055 w 1585139"/>
                  <a:gd name="connsiteY12" fmla="*/ 62298 h 1585138"/>
                  <a:gd name="connsiteX13" fmla="*/ 632873 w 1585139"/>
                  <a:gd name="connsiteY13" fmla="*/ 16103 h 1585138"/>
                  <a:gd name="connsiteX14" fmla="*/ 792570 w 1585139"/>
                  <a:gd name="connsiteY14" fmla="*/ 0 h 1585138"/>
                  <a:gd name="connsiteX15" fmla="*/ 952266 w 1585139"/>
                  <a:gd name="connsiteY15" fmla="*/ 16103 h 1585138"/>
                  <a:gd name="connsiteX16" fmla="*/ 1101084 w 1585139"/>
                  <a:gd name="connsiteY16" fmla="*/ 62298 h 1585138"/>
                  <a:gd name="connsiteX17" fmla="*/ 1235724 w 1585139"/>
                  <a:gd name="connsiteY17" fmla="*/ 135380 h 1585138"/>
                  <a:gd name="connsiteX18" fmla="*/ 1352997 w 1585139"/>
                  <a:gd name="connsiteY18" fmla="*/ 232142 h 1585138"/>
                  <a:gd name="connsiteX19" fmla="*/ 1449759 w 1585139"/>
                  <a:gd name="connsiteY19" fmla="*/ 349415 h 1585138"/>
                  <a:gd name="connsiteX20" fmla="*/ 1522841 w 1585139"/>
                  <a:gd name="connsiteY20" fmla="*/ 484055 h 1585138"/>
                  <a:gd name="connsiteX21" fmla="*/ 1569037 w 1585139"/>
                  <a:gd name="connsiteY21" fmla="*/ 632873 h 1585138"/>
                  <a:gd name="connsiteX22" fmla="*/ 1585139 w 1585139"/>
                  <a:gd name="connsiteY22" fmla="*/ 792570 h 1585138"/>
                  <a:gd name="connsiteX23" fmla="*/ 1569037 w 1585139"/>
                  <a:gd name="connsiteY23" fmla="*/ 952266 h 1585138"/>
                  <a:gd name="connsiteX24" fmla="*/ 1522841 w 1585139"/>
                  <a:gd name="connsiteY24" fmla="*/ 1101084 h 1585138"/>
                  <a:gd name="connsiteX25" fmla="*/ 1449759 w 1585139"/>
                  <a:gd name="connsiteY25" fmla="*/ 1235724 h 1585138"/>
                  <a:gd name="connsiteX26" fmla="*/ 1352997 w 1585139"/>
                  <a:gd name="connsiteY26" fmla="*/ 1352997 h 1585138"/>
                  <a:gd name="connsiteX27" fmla="*/ 1235724 w 1585139"/>
                  <a:gd name="connsiteY27" fmla="*/ 1449759 h 1585138"/>
                  <a:gd name="connsiteX28" fmla="*/ 1101084 w 1585139"/>
                  <a:gd name="connsiteY28" fmla="*/ 1522841 h 1585138"/>
                  <a:gd name="connsiteX29" fmla="*/ 952266 w 1585139"/>
                  <a:gd name="connsiteY29" fmla="*/ 1569036 h 1585138"/>
                  <a:gd name="connsiteX30" fmla="*/ 792570 w 1585139"/>
                  <a:gd name="connsiteY30" fmla="*/ 1585139 h 1585138"/>
                  <a:gd name="connsiteX31" fmla="*/ 393423 w 1585139"/>
                  <a:gd name="connsiteY31" fmla="*/ 1401216 h 1585138"/>
                  <a:gd name="connsiteX32" fmla="*/ 405767 w 1585139"/>
                  <a:gd name="connsiteY32" fmla="*/ 1408977 h 1585138"/>
                  <a:gd name="connsiteX33" fmla="*/ 792565 w 1585139"/>
                  <a:gd name="connsiteY33" fmla="*/ 1520186 h 1585138"/>
                  <a:gd name="connsiteX34" fmla="*/ 1520186 w 1585139"/>
                  <a:gd name="connsiteY34" fmla="*/ 792565 h 1585138"/>
                  <a:gd name="connsiteX35" fmla="*/ 792565 w 1585139"/>
                  <a:gd name="connsiteY35" fmla="*/ 64943 h 1585138"/>
                  <a:gd name="connsiteX36" fmla="*/ 64943 w 1585139"/>
                  <a:gd name="connsiteY36" fmla="*/ 792570 h 1585138"/>
                  <a:gd name="connsiteX37" fmla="*/ 175097 w 1585139"/>
                  <a:gd name="connsiteY37" fmla="*/ 1177679 h 1585138"/>
                  <a:gd name="connsiteX38" fmla="*/ 182801 w 1585139"/>
                  <a:gd name="connsiteY38" fmla="*/ 1190000 h 1585138"/>
                  <a:gd name="connsiteX39" fmla="*/ 96276 w 1585139"/>
                  <a:gd name="connsiteY39" fmla="*/ 1487566 h 1585138"/>
                  <a:gd name="connsiteX40" fmla="*/ 393427 w 1585139"/>
                  <a:gd name="connsiteY40" fmla="*/ 1401216 h 158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85139" h="1585138">
                    <a:moveTo>
                      <a:pt x="792565" y="1585134"/>
                    </a:moveTo>
                    <a:cubicBezTo>
                      <a:pt x="716739" y="1585134"/>
                      <a:pt x="641728" y="1574435"/>
                      <a:pt x="569618" y="1553335"/>
                    </a:cubicBezTo>
                    <a:cubicBezTo>
                      <a:pt x="504448" y="1534266"/>
                      <a:pt x="441980" y="1506819"/>
                      <a:pt x="383714" y="1471666"/>
                    </a:cubicBezTo>
                    <a:lnTo>
                      <a:pt x="919" y="1582909"/>
                    </a:lnTo>
                    <a:lnTo>
                      <a:pt x="112374" y="1199605"/>
                    </a:lnTo>
                    <a:cubicBezTo>
                      <a:pt x="77557" y="1141541"/>
                      <a:pt x="50373" y="1079323"/>
                      <a:pt x="31489" y="1014451"/>
                    </a:cubicBezTo>
                    <a:cubicBezTo>
                      <a:pt x="10595" y="942671"/>
                      <a:pt x="0" y="868018"/>
                      <a:pt x="0" y="792570"/>
                    </a:cubicBezTo>
                    <a:cubicBezTo>
                      <a:pt x="0" y="738816"/>
                      <a:pt x="5418" y="685085"/>
                      <a:pt x="16103" y="632873"/>
                    </a:cubicBezTo>
                    <a:cubicBezTo>
                      <a:pt x="26519" y="581972"/>
                      <a:pt x="42060" y="531900"/>
                      <a:pt x="62298" y="484055"/>
                    </a:cubicBezTo>
                    <a:cubicBezTo>
                      <a:pt x="82163" y="437086"/>
                      <a:pt x="106754" y="391786"/>
                      <a:pt x="135380" y="349415"/>
                    </a:cubicBezTo>
                    <a:cubicBezTo>
                      <a:pt x="163728" y="307454"/>
                      <a:pt x="196282" y="267997"/>
                      <a:pt x="232142" y="232142"/>
                    </a:cubicBezTo>
                    <a:cubicBezTo>
                      <a:pt x="268001" y="196282"/>
                      <a:pt x="307454" y="163728"/>
                      <a:pt x="349415" y="135380"/>
                    </a:cubicBezTo>
                    <a:cubicBezTo>
                      <a:pt x="391786" y="106754"/>
                      <a:pt x="437086" y="82168"/>
                      <a:pt x="484055" y="62298"/>
                    </a:cubicBezTo>
                    <a:cubicBezTo>
                      <a:pt x="531900" y="42060"/>
                      <a:pt x="581967" y="26519"/>
                      <a:pt x="632873" y="16103"/>
                    </a:cubicBezTo>
                    <a:cubicBezTo>
                      <a:pt x="685085" y="5418"/>
                      <a:pt x="738816" y="0"/>
                      <a:pt x="792570" y="0"/>
                    </a:cubicBezTo>
                    <a:cubicBezTo>
                      <a:pt x="846324" y="0"/>
                      <a:pt x="900054" y="5418"/>
                      <a:pt x="952266" y="16103"/>
                    </a:cubicBezTo>
                    <a:cubicBezTo>
                      <a:pt x="1003167" y="26519"/>
                      <a:pt x="1053239" y="42060"/>
                      <a:pt x="1101084" y="62298"/>
                    </a:cubicBezTo>
                    <a:cubicBezTo>
                      <a:pt x="1148053" y="82163"/>
                      <a:pt x="1193353" y="106754"/>
                      <a:pt x="1235724" y="135380"/>
                    </a:cubicBezTo>
                    <a:cubicBezTo>
                      <a:pt x="1277685" y="163728"/>
                      <a:pt x="1317143" y="196282"/>
                      <a:pt x="1352997" y="232142"/>
                    </a:cubicBezTo>
                    <a:cubicBezTo>
                      <a:pt x="1388857" y="268001"/>
                      <a:pt x="1421411" y="307454"/>
                      <a:pt x="1449759" y="349415"/>
                    </a:cubicBezTo>
                    <a:cubicBezTo>
                      <a:pt x="1478386" y="391786"/>
                      <a:pt x="1502971" y="437086"/>
                      <a:pt x="1522841" y="484055"/>
                    </a:cubicBezTo>
                    <a:cubicBezTo>
                      <a:pt x="1543079" y="531900"/>
                      <a:pt x="1558620" y="581972"/>
                      <a:pt x="1569037" y="632873"/>
                    </a:cubicBezTo>
                    <a:cubicBezTo>
                      <a:pt x="1579721" y="685085"/>
                      <a:pt x="1585139" y="738816"/>
                      <a:pt x="1585139" y="792570"/>
                    </a:cubicBezTo>
                    <a:cubicBezTo>
                      <a:pt x="1585139" y="846324"/>
                      <a:pt x="1579721" y="900054"/>
                      <a:pt x="1569037" y="952266"/>
                    </a:cubicBezTo>
                    <a:cubicBezTo>
                      <a:pt x="1558620" y="1003167"/>
                      <a:pt x="1543079" y="1053239"/>
                      <a:pt x="1522841" y="1101084"/>
                    </a:cubicBezTo>
                    <a:cubicBezTo>
                      <a:pt x="1502976" y="1148053"/>
                      <a:pt x="1478386" y="1193353"/>
                      <a:pt x="1449759" y="1235724"/>
                    </a:cubicBezTo>
                    <a:cubicBezTo>
                      <a:pt x="1421411" y="1277685"/>
                      <a:pt x="1388857" y="1317142"/>
                      <a:pt x="1352997" y="1352997"/>
                    </a:cubicBezTo>
                    <a:cubicBezTo>
                      <a:pt x="1317138" y="1388857"/>
                      <a:pt x="1277685" y="1421411"/>
                      <a:pt x="1235724" y="1449759"/>
                    </a:cubicBezTo>
                    <a:cubicBezTo>
                      <a:pt x="1193353" y="1478386"/>
                      <a:pt x="1148053" y="1502971"/>
                      <a:pt x="1101084" y="1522841"/>
                    </a:cubicBezTo>
                    <a:cubicBezTo>
                      <a:pt x="1053239" y="1543079"/>
                      <a:pt x="1003167" y="1558620"/>
                      <a:pt x="952266" y="1569036"/>
                    </a:cubicBezTo>
                    <a:cubicBezTo>
                      <a:pt x="900054" y="1579721"/>
                      <a:pt x="846324" y="1585139"/>
                      <a:pt x="792570" y="1585139"/>
                    </a:cubicBezTo>
                    <a:close/>
                    <a:moveTo>
                      <a:pt x="393423" y="1401216"/>
                    </a:moveTo>
                    <a:lnTo>
                      <a:pt x="405767" y="1408977"/>
                    </a:lnTo>
                    <a:cubicBezTo>
                      <a:pt x="521456" y="1481733"/>
                      <a:pt x="655209" y="1520186"/>
                      <a:pt x="792565" y="1520186"/>
                    </a:cubicBezTo>
                    <a:cubicBezTo>
                      <a:pt x="1193777" y="1520186"/>
                      <a:pt x="1520186" y="1193777"/>
                      <a:pt x="1520186" y="792565"/>
                    </a:cubicBezTo>
                    <a:cubicBezTo>
                      <a:pt x="1520186" y="391353"/>
                      <a:pt x="1193777" y="64943"/>
                      <a:pt x="792565" y="64943"/>
                    </a:cubicBezTo>
                    <a:cubicBezTo>
                      <a:pt x="391353" y="64943"/>
                      <a:pt x="64943" y="391357"/>
                      <a:pt x="64943" y="792570"/>
                    </a:cubicBezTo>
                    <a:cubicBezTo>
                      <a:pt x="64943" y="929227"/>
                      <a:pt x="103033" y="1062396"/>
                      <a:pt x="175097" y="1177679"/>
                    </a:cubicBezTo>
                    <a:lnTo>
                      <a:pt x="182801" y="1190000"/>
                    </a:lnTo>
                    <a:lnTo>
                      <a:pt x="96276" y="1487566"/>
                    </a:lnTo>
                    <a:lnTo>
                      <a:pt x="393427" y="1401216"/>
                    </a:lnTo>
                    <a:close/>
                  </a:path>
                </a:pathLst>
              </a:custGeom>
              <a:grpFill/>
              <a:ln w="470" cap="flat">
                <a:solidFill>
                  <a:schemeClr val="tx1"/>
                </a:solid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D9916287-5AAA-4158-1E08-3883E3BB9056}"/>
                </a:ext>
              </a:extLst>
            </p:cNvPr>
            <p:cNvGrpSpPr/>
            <p:nvPr/>
          </p:nvGrpSpPr>
          <p:grpSpPr>
            <a:xfrm>
              <a:off x="9167636" y="3814764"/>
              <a:ext cx="653534" cy="329454"/>
              <a:chOff x="9070207" y="3765648"/>
              <a:chExt cx="848391" cy="427685"/>
            </a:xfrm>
            <a:grpFill/>
          </p:grpSpPr>
          <p:sp>
            <p:nvSpPr>
              <p:cNvPr id="15" name="Freeform: Shape 14">
                <a:extLst>
                  <a:ext uri="{FF2B5EF4-FFF2-40B4-BE49-F238E27FC236}">
                    <a16:creationId xmlns:a16="http://schemas.microsoft.com/office/drawing/2014/main" id="{554FE90C-C59F-0E6F-2697-4AEED36619DB}"/>
                  </a:ext>
                </a:extLst>
              </p:cNvPr>
              <p:cNvSpPr/>
              <p:nvPr/>
            </p:nvSpPr>
            <p:spPr>
              <a:xfrm>
                <a:off x="9070207" y="3765648"/>
                <a:ext cx="848391" cy="22510"/>
              </a:xfrm>
              <a:custGeom>
                <a:avLst/>
                <a:gdLst>
                  <a:gd name="connsiteX0" fmla="*/ 0 w 358997"/>
                  <a:gd name="connsiteY0" fmla="*/ 0 h 9525"/>
                  <a:gd name="connsiteX1" fmla="*/ 358997 w 358997"/>
                  <a:gd name="connsiteY1" fmla="*/ 0 h 9525"/>
                </a:gdLst>
                <a:ahLst/>
                <a:cxnLst>
                  <a:cxn ang="0">
                    <a:pos x="connsiteX0" y="connsiteY0"/>
                  </a:cxn>
                  <a:cxn ang="0">
                    <a:pos x="connsiteX1" y="connsiteY1"/>
                  </a:cxn>
                </a:cxnLst>
                <a:rect l="l" t="t" r="r" b="b"/>
                <a:pathLst>
                  <a:path w="358997" h="9525">
                    <a:moveTo>
                      <a:pt x="0" y="0"/>
                    </a:moveTo>
                    <a:lnTo>
                      <a:pt x="358997" y="0"/>
                    </a:lnTo>
                  </a:path>
                </a:pathLst>
              </a:custGeom>
              <a:grpFill/>
              <a:ln w="79375" cap="rnd">
                <a:solidFill>
                  <a:schemeClr val="tx1"/>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7FC5062D-938B-57E6-492B-E93093574C5C}"/>
                  </a:ext>
                </a:extLst>
              </p:cNvPr>
              <p:cNvSpPr/>
              <p:nvPr/>
            </p:nvSpPr>
            <p:spPr>
              <a:xfrm>
                <a:off x="9070207" y="4170823"/>
                <a:ext cx="645803" cy="22510"/>
              </a:xfrm>
              <a:custGeom>
                <a:avLst/>
                <a:gdLst>
                  <a:gd name="connsiteX0" fmla="*/ 0 w 273272"/>
                  <a:gd name="connsiteY0" fmla="*/ 0 h 9525"/>
                  <a:gd name="connsiteX1" fmla="*/ 273272 w 273272"/>
                  <a:gd name="connsiteY1" fmla="*/ 0 h 9525"/>
                </a:gdLst>
                <a:ahLst/>
                <a:cxnLst>
                  <a:cxn ang="0">
                    <a:pos x="connsiteX0" y="connsiteY0"/>
                  </a:cxn>
                  <a:cxn ang="0">
                    <a:pos x="connsiteX1" y="connsiteY1"/>
                  </a:cxn>
                </a:cxnLst>
                <a:rect l="l" t="t" r="r" b="b"/>
                <a:pathLst>
                  <a:path w="273272" h="9525">
                    <a:moveTo>
                      <a:pt x="0" y="0"/>
                    </a:moveTo>
                    <a:lnTo>
                      <a:pt x="273272" y="0"/>
                    </a:lnTo>
                  </a:path>
                </a:pathLst>
              </a:custGeom>
              <a:grpFill/>
              <a:ln w="79375" cap="rnd">
                <a:solidFill>
                  <a:schemeClr val="tx1"/>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327EB72E-BFAB-06FA-12C6-EAD7B1BD741C}"/>
                  </a:ext>
                </a:extLst>
              </p:cNvPr>
              <p:cNvSpPr/>
              <p:nvPr/>
            </p:nvSpPr>
            <p:spPr>
              <a:xfrm>
                <a:off x="9070207" y="4035765"/>
                <a:ext cx="848391" cy="22510"/>
              </a:xfrm>
              <a:custGeom>
                <a:avLst/>
                <a:gdLst>
                  <a:gd name="connsiteX0" fmla="*/ 0 w 358997"/>
                  <a:gd name="connsiteY0" fmla="*/ 0 h 9525"/>
                  <a:gd name="connsiteX1" fmla="*/ 358997 w 358997"/>
                  <a:gd name="connsiteY1" fmla="*/ 0 h 9525"/>
                </a:gdLst>
                <a:ahLst/>
                <a:cxnLst>
                  <a:cxn ang="0">
                    <a:pos x="connsiteX0" y="connsiteY0"/>
                  </a:cxn>
                  <a:cxn ang="0">
                    <a:pos x="connsiteX1" y="connsiteY1"/>
                  </a:cxn>
                </a:cxnLst>
                <a:rect l="l" t="t" r="r" b="b"/>
                <a:pathLst>
                  <a:path w="358997" h="9525">
                    <a:moveTo>
                      <a:pt x="0" y="0"/>
                    </a:moveTo>
                    <a:lnTo>
                      <a:pt x="358997" y="0"/>
                    </a:lnTo>
                  </a:path>
                </a:pathLst>
              </a:custGeom>
              <a:grpFill/>
              <a:ln w="79375" cap="rnd">
                <a:solidFill>
                  <a:schemeClr val="tx1"/>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22CD9985-C4F8-E42B-856C-0FA1C06B32B4}"/>
                  </a:ext>
                </a:extLst>
              </p:cNvPr>
              <p:cNvSpPr/>
              <p:nvPr/>
            </p:nvSpPr>
            <p:spPr>
              <a:xfrm>
                <a:off x="9070207" y="3900707"/>
                <a:ext cx="848391" cy="22510"/>
              </a:xfrm>
              <a:custGeom>
                <a:avLst/>
                <a:gdLst>
                  <a:gd name="connsiteX0" fmla="*/ 0 w 358997"/>
                  <a:gd name="connsiteY0" fmla="*/ 0 h 9525"/>
                  <a:gd name="connsiteX1" fmla="*/ 358997 w 358997"/>
                  <a:gd name="connsiteY1" fmla="*/ 0 h 9525"/>
                </a:gdLst>
                <a:ahLst/>
                <a:cxnLst>
                  <a:cxn ang="0">
                    <a:pos x="connsiteX0" y="connsiteY0"/>
                  </a:cxn>
                  <a:cxn ang="0">
                    <a:pos x="connsiteX1" y="connsiteY1"/>
                  </a:cxn>
                </a:cxnLst>
                <a:rect l="l" t="t" r="r" b="b"/>
                <a:pathLst>
                  <a:path w="358997" h="9525">
                    <a:moveTo>
                      <a:pt x="0" y="0"/>
                    </a:moveTo>
                    <a:lnTo>
                      <a:pt x="358997" y="0"/>
                    </a:lnTo>
                  </a:path>
                </a:pathLst>
              </a:custGeom>
              <a:grpFill/>
              <a:ln w="79375" cap="rnd">
                <a:solidFill>
                  <a:schemeClr val="tx1"/>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20132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CFDAD3-8B53-FC1B-09B8-38CB4BEC7766}"/>
              </a:ext>
            </a:extLst>
          </p:cNvPr>
          <p:cNvSpPr>
            <a:spLocks noGrp="1"/>
          </p:cNvSpPr>
          <p:nvPr>
            <p:ph type="title"/>
          </p:nvPr>
        </p:nvSpPr>
        <p:spPr/>
        <p:txBody>
          <a:bodyPr/>
          <a:lstStyle/>
          <a:p>
            <a:r>
              <a:rPr lang="en-US" dirty="0"/>
              <a:t>Start your generative AI journey today</a:t>
            </a:r>
          </a:p>
        </p:txBody>
      </p:sp>
      <p:cxnSp>
        <p:nvCxnSpPr>
          <p:cNvPr id="8" name="Straight Connector 7">
            <a:extLst>
              <a:ext uri="{FF2B5EF4-FFF2-40B4-BE49-F238E27FC236}">
                <a16:creationId xmlns:a16="http://schemas.microsoft.com/office/drawing/2014/main" id="{E1EDEEE2-6453-6565-8951-4D086D015DD1}"/>
              </a:ext>
            </a:extLst>
          </p:cNvPr>
          <p:cNvCxnSpPr>
            <a:cxnSpLocks/>
          </p:cNvCxnSpPr>
          <p:nvPr/>
        </p:nvCxnSpPr>
        <p:spPr>
          <a:xfrm>
            <a:off x="0" y="3209775"/>
            <a:ext cx="12192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C57DF40-1AE8-1C41-E596-9F6CB0934061}"/>
              </a:ext>
            </a:extLst>
          </p:cNvPr>
          <p:cNvGrpSpPr/>
          <p:nvPr/>
        </p:nvGrpSpPr>
        <p:grpSpPr>
          <a:xfrm>
            <a:off x="6454588" y="1967129"/>
            <a:ext cx="3079377" cy="3571683"/>
            <a:chOff x="4567474" y="1967129"/>
            <a:chExt cx="3079377" cy="3571683"/>
          </a:xfrm>
        </p:grpSpPr>
        <p:sp>
          <p:nvSpPr>
            <p:cNvPr id="15" name="Oval 14">
              <a:extLst>
                <a:ext uri="{FF2B5EF4-FFF2-40B4-BE49-F238E27FC236}">
                  <a16:creationId xmlns:a16="http://schemas.microsoft.com/office/drawing/2014/main" id="{D433FC37-5244-E954-46FB-03301F28922D}"/>
                </a:ext>
              </a:extLst>
            </p:cNvPr>
            <p:cNvSpPr/>
            <p:nvPr/>
          </p:nvSpPr>
          <p:spPr>
            <a:xfrm>
              <a:off x="4853354" y="1967129"/>
              <a:ext cx="2485292" cy="2485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17" name="TextBox 16">
              <a:extLst>
                <a:ext uri="{FF2B5EF4-FFF2-40B4-BE49-F238E27FC236}">
                  <a16:creationId xmlns:a16="http://schemas.microsoft.com/office/drawing/2014/main" id="{01F6B205-3B27-E24B-972D-15F206650BD8}"/>
                </a:ext>
              </a:extLst>
            </p:cNvPr>
            <p:cNvSpPr txBox="1"/>
            <p:nvPr/>
          </p:nvSpPr>
          <p:spPr>
            <a:xfrm>
              <a:off x="5134125" y="2247900"/>
              <a:ext cx="1923750" cy="1923750"/>
            </a:xfrm>
            <a:prstGeom prst="ellipse">
              <a:avLst/>
            </a:prstGeom>
            <a:solidFill>
              <a:schemeClr val="tx1"/>
            </a:solidFill>
            <a:effectLst>
              <a:outerShdw blurRad="88900" dist="38100" dir="2700000" algn="tl" rotWithShape="0">
                <a:prstClr val="black">
                  <a:alpha val="30000"/>
                </a:prstClr>
              </a:outerShdw>
            </a:effectLst>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prstClr val="white"/>
                  </a:solidFill>
                  <a:effectLst/>
                  <a:uLnTx/>
                  <a:uFillTx/>
                  <a:latin typeface="Amazon Ember Display Heavy"/>
                  <a:ea typeface="+mn-ea"/>
                  <a:cs typeface="+mn-cs"/>
                </a:rPr>
                <a:t>2</a:t>
              </a:r>
            </a:p>
          </p:txBody>
        </p:sp>
        <p:sp>
          <p:nvSpPr>
            <p:cNvPr id="18" name="TextBox 17">
              <a:extLst>
                <a:ext uri="{FF2B5EF4-FFF2-40B4-BE49-F238E27FC236}">
                  <a16:creationId xmlns:a16="http://schemas.microsoft.com/office/drawing/2014/main" id="{85E7FB1E-DDCF-9488-F819-ACE11D3816DA}"/>
                </a:ext>
              </a:extLst>
            </p:cNvPr>
            <p:cNvSpPr txBox="1"/>
            <p:nvPr/>
          </p:nvSpPr>
          <p:spPr>
            <a:xfrm>
              <a:off x="4567474" y="4707815"/>
              <a:ext cx="3079377" cy="830997"/>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Explore FMs through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Bedrock</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1F3F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24" name="Group 23">
            <a:extLst>
              <a:ext uri="{FF2B5EF4-FFF2-40B4-BE49-F238E27FC236}">
                <a16:creationId xmlns:a16="http://schemas.microsoft.com/office/drawing/2014/main" id="{BE34BF8E-69CB-B488-A581-03A80A5083B0}"/>
              </a:ext>
            </a:extLst>
          </p:cNvPr>
          <p:cNvGrpSpPr/>
          <p:nvPr/>
        </p:nvGrpSpPr>
        <p:grpSpPr>
          <a:xfrm>
            <a:off x="2721617" y="1964597"/>
            <a:ext cx="3283668" cy="3574215"/>
            <a:chOff x="679938" y="1964597"/>
            <a:chExt cx="3283668" cy="3574215"/>
          </a:xfrm>
        </p:grpSpPr>
        <p:sp>
          <p:nvSpPr>
            <p:cNvPr id="25" name="Oval 24">
              <a:extLst>
                <a:ext uri="{FF2B5EF4-FFF2-40B4-BE49-F238E27FC236}">
                  <a16:creationId xmlns:a16="http://schemas.microsoft.com/office/drawing/2014/main" id="{3F0AB91F-AF81-1B43-3A84-E84029D2CC21}"/>
                </a:ext>
              </a:extLst>
            </p:cNvPr>
            <p:cNvSpPr/>
            <p:nvPr/>
          </p:nvSpPr>
          <p:spPr>
            <a:xfrm>
              <a:off x="1079126" y="1964597"/>
              <a:ext cx="2485292" cy="2485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26" name="TextBox 25">
              <a:extLst>
                <a:ext uri="{FF2B5EF4-FFF2-40B4-BE49-F238E27FC236}">
                  <a16:creationId xmlns:a16="http://schemas.microsoft.com/office/drawing/2014/main" id="{C7B0DE54-4292-06FF-DB6E-E1719C342DB9}"/>
                </a:ext>
              </a:extLst>
            </p:cNvPr>
            <p:cNvSpPr txBox="1"/>
            <p:nvPr/>
          </p:nvSpPr>
          <p:spPr>
            <a:xfrm>
              <a:off x="1359897" y="2245368"/>
              <a:ext cx="1923750" cy="1923750"/>
            </a:xfrm>
            <a:prstGeom prst="ellipse">
              <a:avLst/>
            </a:prstGeom>
            <a:solidFill>
              <a:schemeClr val="tx1"/>
            </a:solidFill>
            <a:effectLst>
              <a:outerShdw blurRad="88900" dist="38100" dir="2700000" algn="tl" rotWithShape="0">
                <a:prstClr val="black">
                  <a:alpha val="30000"/>
                </a:prstClr>
              </a:outerShdw>
            </a:effectLst>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prstClr val="white"/>
                  </a:solidFill>
                  <a:effectLst/>
                  <a:uLnTx/>
                  <a:uFillTx/>
                  <a:latin typeface="Amazon Ember Display Heavy"/>
                  <a:ea typeface="+mn-ea"/>
                  <a:cs typeface="+mn-cs"/>
                </a:rPr>
                <a:t>1</a:t>
              </a:r>
            </a:p>
          </p:txBody>
        </p:sp>
        <p:sp>
          <p:nvSpPr>
            <p:cNvPr id="27" name="TextBox 26">
              <a:extLst>
                <a:ext uri="{FF2B5EF4-FFF2-40B4-BE49-F238E27FC236}">
                  <a16:creationId xmlns:a16="http://schemas.microsoft.com/office/drawing/2014/main" id="{FCF72F5C-9BCF-EC25-9EE6-A8EE5FF46E95}"/>
                </a:ext>
              </a:extLst>
            </p:cNvPr>
            <p:cNvSpPr txBox="1"/>
            <p:nvPr/>
          </p:nvSpPr>
          <p:spPr>
            <a:xfrm>
              <a:off x="679938" y="4707815"/>
              <a:ext cx="3283668" cy="830997"/>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Deploy Amazon </a:t>
              </a: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Q Developer</a:t>
              </a:r>
              <a:r>
                <a:rPr kumimoji="0" lang="en-US" sz="18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for immediate productivity gains</a:t>
              </a:r>
            </a:p>
          </p:txBody>
        </p:sp>
      </p:grpSp>
    </p:spTree>
    <p:extLst>
      <p:ext uri="{BB962C8B-B14F-4D97-AF65-F5344CB8AC3E}">
        <p14:creationId xmlns:p14="http://schemas.microsoft.com/office/powerpoint/2010/main" val="1055220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259EE042-6471-56F8-0508-AC396A600BB9}"/>
              </a:ext>
            </a:extLst>
          </p:cNvPr>
          <p:cNvCxnSpPr>
            <a:cxnSpLocks/>
          </p:cNvCxnSpPr>
          <p:nvPr/>
        </p:nvCxnSpPr>
        <p:spPr>
          <a:xfrm>
            <a:off x="0" y="3209775"/>
            <a:ext cx="12192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12CFDAD3-8B53-FC1B-09B8-38CB4BEC7766}"/>
              </a:ext>
            </a:extLst>
          </p:cNvPr>
          <p:cNvSpPr>
            <a:spLocks noGrp="1"/>
          </p:cNvSpPr>
          <p:nvPr>
            <p:ph type="title"/>
          </p:nvPr>
        </p:nvSpPr>
        <p:spPr/>
        <p:txBody>
          <a:bodyPr/>
          <a:lstStyle/>
          <a:p>
            <a:r>
              <a:rPr lang="en-US" dirty="0"/>
              <a:t>Start your generative AI journey today</a:t>
            </a:r>
          </a:p>
        </p:txBody>
      </p:sp>
      <p:grpSp>
        <p:nvGrpSpPr>
          <p:cNvPr id="24" name="Group 23">
            <a:extLst>
              <a:ext uri="{FF2B5EF4-FFF2-40B4-BE49-F238E27FC236}">
                <a16:creationId xmlns:a16="http://schemas.microsoft.com/office/drawing/2014/main" id="{9BC0DC77-B3A2-2758-2687-5800F69FF4B2}"/>
              </a:ext>
            </a:extLst>
          </p:cNvPr>
          <p:cNvGrpSpPr/>
          <p:nvPr/>
        </p:nvGrpSpPr>
        <p:grpSpPr>
          <a:xfrm>
            <a:off x="8627580" y="1967129"/>
            <a:ext cx="2884481" cy="3848682"/>
            <a:chOff x="8627580" y="1967129"/>
            <a:chExt cx="2884481" cy="3848682"/>
          </a:xfrm>
        </p:grpSpPr>
        <p:sp>
          <p:nvSpPr>
            <p:cNvPr id="18" name="Oval 17">
              <a:extLst>
                <a:ext uri="{FF2B5EF4-FFF2-40B4-BE49-F238E27FC236}">
                  <a16:creationId xmlns:a16="http://schemas.microsoft.com/office/drawing/2014/main" id="{6DF564B6-EE52-F764-0F3A-7A7DBD63CFBB}"/>
                </a:ext>
              </a:extLst>
            </p:cNvPr>
            <p:cNvSpPr/>
            <p:nvPr/>
          </p:nvSpPr>
          <p:spPr>
            <a:xfrm>
              <a:off x="8627582" y="1967129"/>
              <a:ext cx="2485292" cy="2485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8" name="TextBox 7">
              <a:extLst>
                <a:ext uri="{FF2B5EF4-FFF2-40B4-BE49-F238E27FC236}">
                  <a16:creationId xmlns:a16="http://schemas.microsoft.com/office/drawing/2014/main" id="{B0FDE43E-2E4C-ED4C-0A84-A937065227ED}"/>
                </a:ext>
              </a:extLst>
            </p:cNvPr>
            <p:cNvSpPr txBox="1"/>
            <p:nvPr/>
          </p:nvSpPr>
          <p:spPr>
            <a:xfrm>
              <a:off x="8908353" y="2247900"/>
              <a:ext cx="1923750" cy="1923750"/>
            </a:xfrm>
            <a:prstGeom prst="ellipse">
              <a:avLst/>
            </a:prstGeom>
            <a:solidFill>
              <a:schemeClr val="tx1"/>
            </a:solidFill>
            <a:effectLst>
              <a:outerShdw blurRad="88900" dist="38100" dir="2700000" algn="tl" rotWithShape="0">
                <a:prstClr val="black">
                  <a:alpha val="30000"/>
                </a:prstClr>
              </a:outerShdw>
            </a:effectLst>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prstClr val="white"/>
                  </a:solidFill>
                  <a:effectLst/>
                  <a:uLnTx/>
                  <a:uFillTx/>
                  <a:latin typeface="Amazon Ember Display Heavy"/>
                  <a:ea typeface="+mn-ea"/>
                  <a:cs typeface="+mn-cs"/>
                </a:rPr>
                <a:t>3</a:t>
              </a:r>
            </a:p>
          </p:txBody>
        </p:sp>
        <p:sp>
          <p:nvSpPr>
            <p:cNvPr id="17" name="TextBox 16">
              <a:extLst>
                <a:ext uri="{FF2B5EF4-FFF2-40B4-BE49-F238E27FC236}">
                  <a16:creationId xmlns:a16="http://schemas.microsoft.com/office/drawing/2014/main" id="{139ECEBC-F0AC-4F09-9F34-7E858690CD14}"/>
                </a:ext>
              </a:extLst>
            </p:cNvPr>
            <p:cNvSpPr txBox="1"/>
            <p:nvPr/>
          </p:nvSpPr>
          <p:spPr>
            <a:xfrm>
              <a:off x="8627580" y="4707815"/>
              <a:ext cx="2884481" cy="110799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Get started on a PoC for your top use cases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1F3F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1F3F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3" name="Group 2">
            <a:extLst>
              <a:ext uri="{FF2B5EF4-FFF2-40B4-BE49-F238E27FC236}">
                <a16:creationId xmlns:a16="http://schemas.microsoft.com/office/drawing/2014/main" id="{B111D36C-CE92-CC87-2519-27052839D7AB}"/>
              </a:ext>
            </a:extLst>
          </p:cNvPr>
          <p:cNvGrpSpPr/>
          <p:nvPr/>
        </p:nvGrpSpPr>
        <p:grpSpPr>
          <a:xfrm>
            <a:off x="4556311" y="1967129"/>
            <a:ext cx="3079377" cy="3571683"/>
            <a:chOff x="4567474" y="1967129"/>
            <a:chExt cx="3079377" cy="3571683"/>
          </a:xfrm>
        </p:grpSpPr>
        <p:sp>
          <p:nvSpPr>
            <p:cNvPr id="4" name="Oval 3">
              <a:extLst>
                <a:ext uri="{FF2B5EF4-FFF2-40B4-BE49-F238E27FC236}">
                  <a16:creationId xmlns:a16="http://schemas.microsoft.com/office/drawing/2014/main" id="{2D85551C-627F-C405-8408-2BBB0C35B973}"/>
                </a:ext>
              </a:extLst>
            </p:cNvPr>
            <p:cNvSpPr/>
            <p:nvPr/>
          </p:nvSpPr>
          <p:spPr>
            <a:xfrm>
              <a:off x="4853354" y="1967129"/>
              <a:ext cx="2485292" cy="2485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5" name="TextBox 4">
              <a:extLst>
                <a:ext uri="{FF2B5EF4-FFF2-40B4-BE49-F238E27FC236}">
                  <a16:creationId xmlns:a16="http://schemas.microsoft.com/office/drawing/2014/main" id="{422EBE4D-AD1F-CD07-2455-1BC764ADDE07}"/>
                </a:ext>
              </a:extLst>
            </p:cNvPr>
            <p:cNvSpPr txBox="1"/>
            <p:nvPr/>
          </p:nvSpPr>
          <p:spPr>
            <a:xfrm>
              <a:off x="5134125" y="2247900"/>
              <a:ext cx="1923750" cy="1923750"/>
            </a:xfrm>
            <a:prstGeom prst="ellipse">
              <a:avLst/>
            </a:prstGeom>
            <a:solidFill>
              <a:schemeClr val="tx1"/>
            </a:solidFill>
            <a:effectLst>
              <a:outerShdw blurRad="88900" dist="38100" dir="2700000" algn="tl" rotWithShape="0">
                <a:prstClr val="black">
                  <a:alpha val="30000"/>
                </a:prstClr>
              </a:outerShdw>
            </a:effectLst>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prstClr val="white"/>
                  </a:solidFill>
                  <a:effectLst/>
                  <a:uLnTx/>
                  <a:uFillTx/>
                  <a:latin typeface="Amazon Ember Display Heavy"/>
                  <a:ea typeface="+mn-ea"/>
                  <a:cs typeface="+mn-cs"/>
                </a:rPr>
                <a:t>2</a:t>
              </a:r>
            </a:p>
          </p:txBody>
        </p:sp>
        <p:sp>
          <p:nvSpPr>
            <p:cNvPr id="6" name="TextBox 5">
              <a:extLst>
                <a:ext uri="{FF2B5EF4-FFF2-40B4-BE49-F238E27FC236}">
                  <a16:creationId xmlns:a16="http://schemas.microsoft.com/office/drawing/2014/main" id="{88C2F575-44A6-864E-8036-AA8A0C803B4E}"/>
                </a:ext>
              </a:extLst>
            </p:cNvPr>
            <p:cNvSpPr txBox="1"/>
            <p:nvPr/>
          </p:nvSpPr>
          <p:spPr>
            <a:xfrm>
              <a:off x="4567474" y="4707815"/>
              <a:ext cx="3079377" cy="830997"/>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Explore FMs through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Bedrock</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1F3F3"/>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7" name="Group 6">
            <a:extLst>
              <a:ext uri="{FF2B5EF4-FFF2-40B4-BE49-F238E27FC236}">
                <a16:creationId xmlns:a16="http://schemas.microsoft.com/office/drawing/2014/main" id="{DF38FF94-3272-5414-1F5C-3027D8447050}"/>
              </a:ext>
            </a:extLst>
          </p:cNvPr>
          <p:cNvGrpSpPr/>
          <p:nvPr/>
        </p:nvGrpSpPr>
        <p:grpSpPr>
          <a:xfrm>
            <a:off x="622594" y="1964597"/>
            <a:ext cx="3283668" cy="3574215"/>
            <a:chOff x="679938" y="1964597"/>
            <a:chExt cx="3283668" cy="3574215"/>
          </a:xfrm>
        </p:grpSpPr>
        <p:sp>
          <p:nvSpPr>
            <p:cNvPr id="9" name="Oval 8">
              <a:extLst>
                <a:ext uri="{FF2B5EF4-FFF2-40B4-BE49-F238E27FC236}">
                  <a16:creationId xmlns:a16="http://schemas.microsoft.com/office/drawing/2014/main" id="{D78E33AA-9E87-384E-3812-B9C9084B241E}"/>
                </a:ext>
              </a:extLst>
            </p:cNvPr>
            <p:cNvSpPr/>
            <p:nvPr/>
          </p:nvSpPr>
          <p:spPr>
            <a:xfrm>
              <a:off x="1079126" y="1964597"/>
              <a:ext cx="2485292" cy="2485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10" name="TextBox 9">
              <a:extLst>
                <a:ext uri="{FF2B5EF4-FFF2-40B4-BE49-F238E27FC236}">
                  <a16:creationId xmlns:a16="http://schemas.microsoft.com/office/drawing/2014/main" id="{2DBD7E24-4853-02B5-8E5B-BDE2F39CA92F}"/>
                </a:ext>
              </a:extLst>
            </p:cNvPr>
            <p:cNvSpPr txBox="1"/>
            <p:nvPr/>
          </p:nvSpPr>
          <p:spPr>
            <a:xfrm>
              <a:off x="1359897" y="2245368"/>
              <a:ext cx="1923750" cy="1923750"/>
            </a:xfrm>
            <a:prstGeom prst="ellipse">
              <a:avLst/>
            </a:prstGeom>
            <a:solidFill>
              <a:schemeClr val="tx1"/>
            </a:solidFill>
            <a:effectLst>
              <a:outerShdw blurRad="88900" dist="38100" dir="2700000" algn="tl" rotWithShape="0">
                <a:prstClr val="black">
                  <a:alpha val="30000"/>
                </a:prstClr>
              </a:outerShdw>
            </a:effectLst>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prstClr val="white"/>
                  </a:solidFill>
                  <a:effectLst/>
                  <a:uLnTx/>
                  <a:uFillTx/>
                  <a:latin typeface="Amazon Ember Display Heavy"/>
                  <a:ea typeface="+mn-ea"/>
                  <a:cs typeface="+mn-cs"/>
                </a:rPr>
                <a:t>1</a:t>
              </a:r>
            </a:p>
          </p:txBody>
        </p:sp>
        <p:sp>
          <p:nvSpPr>
            <p:cNvPr id="11" name="TextBox 10">
              <a:extLst>
                <a:ext uri="{FF2B5EF4-FFF2-40B4-BE49-F238E27FC236}">
                  <a16:creationId xmlns:a16="http://schemas.microsoft.com/office/drawing/2014/main" id="{7DA5926B-ADC0-2651-095F-EA0A492F759F}"/>
                </a:ext>
              </a:extLst>
            </p:cNvPr>
            <p:cNvSpPr txBox="1"/>
            <p:nvPr/>
          </p:nvSpPr>
          <p:spPr>
            <a:xfrm>
              <a:off x="679938" y="4707815"/>
              <a:ext cx="3283668" cy="830997"/>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Deploy Amazon </a:t>
              </a: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Q Developer</a:t>
              </a:r>
              <a:r>
                <a:rPr kumimoji="0" lang="en-US" sz="18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for immediate productivity gains</a:t>
              </a:r>
            </a:p>
          </p:txBody>
        </p:sp>
      </p:grpSp>
    </p:spTree>
    <p:extLst>
      <p:ext uri="{BB962C8B-B14F-4D97-AF65-F5344CB8AC3E}">
        <p14:creationId xmlns:p14="http://schemas.microsoft.com/office/powerpoint/2010/main" val="4097257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p:txBody>
          <a:bodyPr/>
          <a:lstStyle/>
          <a:p>
            <a:pPr algn="ctr"/>
            <a:r>
              <a:rPr lang="en-US" dirty="0"/>
              <a:t>Getting started</a:t>
            </a:r>
          </a:p>
        </p:txBody>
      </p:sp>
      <p:sp>
        <p:nvSpPr>
          <p:cNvPr id="2" name="Rectangle: Rounded Corners 1">
            <a:extLst>
              <a:ext uri="{FF2B5EF4-FFF2-40B4-BE49-F238E27FC236}">
                <a16:creationId xmlns:a16="http://schemas.microsoft.com/office/drawing/2014/main" id="{B5E60324-2A5D-38B0-431D-25E190331F71}"/>
              </a:ext>
            </a:extLst>
          </p:cNvPr>
          <p:cNvSpPr/>
          <p:nvPr/>
        </p:nvSpPr>
        <p:spPr>
          <a:xfrm>
            <a:off x="595086"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4" name="Rectangle: Rounded Corners 3">
            <a:extLst>
              <a:ext uri="{FF2B5EF4-FFF2-40B4-BE49-F238E27FC236}">
                <a16:creationId xmlns:a16="http://schemas.microsoft.com/office/drawing/2014/main" id="{EFEA8F97-D885-485F-AC61-F124602209DA}"/>
              </a:ext>
            </a:extLst>
          </p:cNvPr>
          <p:cNvSpPr/>
          <p:nvPr/>
        </p:nvSpPr>
        <p:spPr>
          <a:xfrm>
            <a:off x="4317648"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5" name="Rectangle: Rounded Corners 4">
            <a:extLst>
              <a:ext uri="{FF2B5EF4-FFF2-40B4-BE49-F238E27FC236}">
                <a16:creationId xmlns:a16="http://schemas.microsoft.com/office/drawing/2014/main" id="{B5CEC129-71E2-85A9-78D1-E340A50D13AD}"/>
              </a:ext>
            </a:extLst>
          </p:cNvPr>
          <p:cNvSpPr/>
          <p:nvPr/>
        </p:nvSpPr>
        <p:spPr>
          <a:xfrm>
            <a:off x="7989203" y="1714500"/>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cxnSp>
        <p:nvCxnSpPr>
          <p:cNvPr id="8" name="Straight Connector 7">
            <a:extLst>
              <a:ext uri="{FF2B5EF4-FFF2-40B4-BE49-F238E27FC236}">
                <a16:creationId xmlns:a16="http://schemas.microsoft.com/office/drawing/2014/main" id="{25BB836E-3252-F1E1-16FD-7F7E760F3F61}"/>
              </a:ext>
            </a:extLst>
          </p:cNvPr>
          <p:cNvCxnSpPr>
            <a:cxnSpLocks/>
          </p:cNvCxnSpPr>
          <p:nvPr/>
        </p:nvCxnSpPr>
        <p:spPr>
          <a:xfrm>
            <a:off x="5346700" y="1139825"/>
            <a:ext cx="1498600" cy="0"/>
          </a:xfrm>
          <a:prstGeom prst="line">
            <a:avLst/>
          </a:prstGeom>
          <a:ln w="19050" cap="rnd">
            <a:solidFill>
              <a:srgbClr val="7030A0"/>
            </a:solidFill>
            <a:round/>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E5F9A24-72B9-7B0D-E9C9-E3A5F62460C4}"/>
              </a:ext>
            </a:extLst>
          </p:cNvPr>
          <p:cNvSpPr/>
          <p:nvPr/>
        </p:nvSpPr>
        <p:spPr>
          <a:xfrm>
            <a:off x="1292476" y="2054124"/>
            <a:ext cx="2161924" cy="2161924"/>
          </a:xfrm>
          <a:prstGeom prst="roundRect">
            <a:avLst>
              <a:gd name="adj" fmla="val 98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2" name="Rectangle: Rounded Corners 11">
            <a:extLst>
              <a:ext uri="{FF2B5EF4-FFF2-40B4-BE49-F238E27FC236}">
                <a16:creationId xmlns:a16="http://schemas.microsoft.com/office/drawing/2014/main" id="{D914FB32-582B-D5F5-EA5B-0815B704875C}"/>
              </a:ext>
            </a:extLst>
          </p:cNvPr>
          <p:cNvSpPr/>
          <p:nvPr/>
        </p:nvSpPr>
        <p:spPr>
          <a:xfrm>
            <a:off x="5095219" y="2054124"/>
            <a:ext cx="2161924" cy="2161924"/>
          </a:xfrm>
          <a:prstGeom prst="roundRect">
            <a:avLst>
              <a:gd name="adj" fmla="val 98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3" name="Rectangle: Rounded Corners 12">
            <a:extLst>
              <a:ext uri="{FF2B5EF4-FFF2-40B4-BE49-F238E27FC236}">
                <a16:creationId xmlns:a16="http://schemas.microsoft.com/office/drawing/2014/main" id="{1E7C4972-228C-EDBF-540C-76B058D9F209}"/>
              </a:ext>
            </a:extLst>
          </p:cNvPr>
          <p:cNvSpPr/>
          <p:nvPr/>
        </p:nvSpPr>
        <p:spPr>
          <a:xfrm>
            <a:off x="8686593" y="2054124"/>
            <a:ext cx="2161924" cy="2161924"/>
          </a:xfrm>
          <a:prstGeom prst="roundRect">
            <a:avLst>
              <a:gd name="adj" fmla="val 98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6" name="TextBox 15">
            <a:extLst>
              <a:ext uri="{FF2B5EF4-FFF2-40B4-BE49-F238E27FC236}">
                <a16:creationId xmlns:a16="http://schemas.microsoft.com/office/drawing/2014/main" id="{5BC7405D-E5D8-4C1B-A7D5-5DBDD147E4AF}"/>
              </a:ext>
            </a:extLst>
          </p:cNvPr>
          <p:cNvSpPr txBox="1"/>
          <p:nvPr/>
        </p:nvSpPr>
        <p:spPr>
          <a:xfrm flipH="1">
            <a:off x="822518" y="4612520"/>
            <a:ext cx="3101840" cy="707886"/>
          </a:xfrm>
          <a:prstGeom prst="rect">
            <a:avLst/>
          </a:prstGeom>
          <a:noFill/>
        </p:spPr>
        <p:txBody>
          <a:bodyPr wrap="square" lIns="0" rIns="0" rtlCol="0">
            <a:spAutoFit/>
          </a:bodyPr>
          <a:lstStyle/>
          <a:p>
            <a:pPr algn="ctr"/>
            <a:r>
              <a:rPr lang="en-US" sz="2000" b="1" dirty="0"/>
              <a:t>Get started with </a:t>
            </a:r>
            <a:br>
              <a:rPr lang="en-US" sz="2000" b="1" dirty="0"/>
            </a:br>
            <a:r>
              <a:rPr lang="en-US" sz="2000" b="1" dirty="0"/>
              <a:t>Amazon Bedrock </a:t>
            </a:r>
          </a:p>
        </p:txBody>
      </p:sp>
      <p:sp>
        <p:nvSpPr>
          <p:cNvPr id="14" name="TextBox 13">
            <a:extLst>
              <a:ext uri="{FF2B5EF4-FFF2-40B4-BE49-F238E27FC236}">
                <a16:creationId xmlns:a16="http://schemas.microsoft.com/office/drawing/2014/main" id="{2429F65A-3E51-9E65-AFBE-1969B1B6674C}"/>
              </a:ext>
            </a:extLst>
          </p:cNvPr>
          <p:cNvSpPr txBox="1"/>
          <p:nvPr/>
        </p:nvSpPr>
        <p:spPr>
          <a:xfrm flipH="1">
            <a:off x="4545080" y="4612520"/>
            <a:ext cx="3101840" cy="707886"/>
          </a:xfrm>
          <a:prstGeom prst="rect">
            <a:avLst/>
          </a:prstGeom>
          <a:noFill/>
        </p:spPr>
        <p:txBody>
          <a:bodyPr wrap="square" lIns="0" rIns="0" rtlCol="0">
            <a:spAutoFit/>
          </a:bodyPr>
          <a:lstStyle/>
          <a:p>
            <a:pPr algn="ctr"/>
            <a:r>
              <a:rPr lang="en-US" sz="2000" b="1" dirty="0"/>
              <a:t>Discover features with </a:t>
            </a:r>
            <a:br>
              <a:rPr lang="en-US" sz="2000" b="1" dirty="0"/>
            </a:br>
            <a:r>
              <a:rPr lang="en-US" sz="2000" b="1" dirty="0"/>
              <a:t>a step-by-step tutorial</a:t>
            </a:r>
          </a:p>
        </p:txBody>
      </p:sp>
      <p:sp>
        <p:nvSpPr>
          <p:cNvPr id="15" name="TextBox 14">
            <a:extLst>
              <a:ext uri="{FF2B5EF4-FFF2-40B4-BE49-F238E27FC236}">
                <a16:creationId xmlns:a16="http://schemas.microsoft.com/office/drawing/2014/main" id="{DDB793A3-866F-7145-7C05-B42852929352}"/>
              </a:ext>
            </a:extLst>
          </p:cNvPr>
          <p:cNvSpPr txBox="1"/>
          <p:nvPr/>
        </p:nvSpPr>
        <p:spPr>
          <a:xfrm flipH="1">
            <a:off x="8216635" y="4612520"/>
            <a:ext cx="3101840" cy="707886"/>
          </a:xfrm>
          <a:prstGeom prst="rect">
            <a:avLst/>
          </a:prstGeom>
          <a:noFill/>
        </p:spPr>
        <p:txBody>
          <a:bodyPr wrap="square" lIns="0" rIns="0" rtlCol="0">
            <a:spAutoFit/>
          </a:bodyPr>
          <a:lstStyle/>
          <a:p>
            <a:pPr algn="ctr"/>
            <a:r>
              <a:rPr lang="en-US" sz="2000" b="1" dirty="0"/>
              <a:t>Dive deep with a </a:t>
            </a:r>
          </a:p>
          <a:p>
            <a:pPr algn="ctr"/>
            <a:r>
              <a:rPr lang="en-US" sz="2000" b="1" dirty="0"/>
              <a:t>hands-on workshop</a:t>
            </a:r>
          </a:p>
        </p:txBody>
      </p:sp>
      <p:pic>
        <p:nvPicPr>
          <p:cNvPr id="10" name="Graphic 9">
            <a:extLst>
              <a:ext uri="{FF2B5EF4-FFF2-40B4-BE49-F238E27FC236}">
                <a16:creationId xmlns:a16="http://schemas.microsoft.com/office/drawing/2014/main" id="{ACA490A3-02AC-321E-128A-00EC9E807825}"/>
              </a:ext>
            </a:extLst>
          </p:cNvPr>
          <p:cNvPicPr>
            <a:picLocks noChangeAspect="1"/>
          </p:cNvPicPr>
          <p:nvPr/>
        </p:nvPicPr>
        <p:blipFill>
          <a:blip r:embed="rId3">
            <a:extLst>
              <a:ext uri="{28A0092B-C50C-407E-A947-70E740481C1C}">
                <a14:useLocalDpi xmlns:a14="http://schemas.microsoft.com/office/drawing/2010/main" val="0"/>
              </a:ext>
            </a:extLst>
          </a:blip>
          <a:srcRect l="49" r="49"/>
          <a:stretch/>
        </p:blipFill>
        <p:spPr>
          <a:xfrm>
            <a:off x="5095219" y="2053058"/>
            <a:ext cx="2161923" cy="2164055"/>
          </a:xfrm>
          <a:prstGeom prst="rect">
            <a:avLst/>
          </a:prstGeom>
        </p:spPr>
      </p:pic>
      <p:sp>
        <p:nvSpPr>
          <p:cNvPr id="17" name="Slide Number Placeholder 16">
            <a:extLst>
              <a:ext uri="{FF2B5EF4-FFF2-40B4-BE49-F238E27FC236}">
                <a16:creationId xmlns:a16="http://schemas.microsoft.com/office/drawing/2014/main" id="{1E6C1D6F-BC2B-6E1B-093C-C79BB0FBA544}"/>
              </a:ext>
            </a:extLst>
          </p:cNvPr>
          <p:cNvSpPr>
            <a:spLocks noGrp="1"/>
          </p:cNvSpPr>
          <p:nvPr>
            <p:ph type="sldNum" sz="quarter" idx="13"/>
          </p:nvPr>
        </p:nvSpPr>
        <p:spPr/>
        <p:txBody>
          <a:bodyPr/>
          <a:lstStyle/>
          <a:p>
            <a:fld id="{EB4B8DE2-A4E8-46E4-8BBF-D75455EFF32C}" type="slidenum">
              <a:rPr lang="en-US" smtClean="0"/>
              <a:pPr/>
              <a:t>28</a:t>
            </a:fld>
            <a:endParaRPr lang="en-US" dirty="0"/>
          </a:p>
        </p:txBody>
      </p:sp>
      <p:pic>
        <p:nvPicPr>
          <p:cNvPr id="19" name="Picture 18">
            <a:extLst>
              <a:ext uri="{FF2B5EF4-FFF2-40B4-BE49-F238E27FC236}">
                <a16:creationId xmlns:a16="http://schemas.microsoft.com/office/drawing/2014/main" id="{6C372F57-E454-41B8-8525-C0BE05ED4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814" y="2188462"/>
            <a:ext cx="1893027" cy="1893027"/>
          </a:xfrm>
          <a:prstGeom prst="rect">
            <a:avLst/>
          </a:prstGeom>
        </p:spPr>
      </p:pic>
      <p:pic>
        <p:nvPicPr>
          <p:cNvPr id="21" name="Picture 20">
            <a:extLst>
              <a:ext uri="{FF2B5EF4-FFF2-40B4-BE49-F238E27FC236}">
                <a16:creationId xmlns:a16="http://schemas.microsoft.com/office/drawing/2014/main" id="{DF622BE3-0BB7-451A-A734-373A1426E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7935" y="2179035"/>
            <a:ext cx="1937824" cy="1937824"/>
          </a:xfrm>
          <a:prstGeom prst="rect">
            <a:avLst/>
          </a:prstGeom>
        </p:spPr>
      </p:pic>
    </p:spTree>
    <p:extLst>
      <p:ext uri="{BB962C8B-B14F-4D97-AF65-F5344CB8AC3E}">
        <p14:creationId xmlns:p14="http://schemas.microsoft.com/office/powerpoint/2010/main" val="254194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p:txBody>
          <a:bodyPr/>
          <a:lstStyle/>
          <a:p>
            <a:pPr algn="ctr"/>
            <a:r>
              <a:rPr lang="en-US" dirty="0" err="1"/>
              <a:t>PartyRock</a:t>
            </a:r>
            <a:r>
              <a:rPr lang="en-US" dirty="0"/>
              <a:t> Hackathon </a:t>
            </a:r>
          </a:p>
        </p:txBody>
      </p:sp>
      <p:cxnSp>
        <p:nvCxnSpPr>
          <p:cNvPr id="8" name="Straight Connector 7">
            <a:extLst>
              <a:ext uri="{FF2B5EF4-FFF2-40B4-BE49-F238E27FC236}">
                <a16:creationId xmlns:a16="http://schemas.microsoft.com/office/drawing/2014/main" id="{25BB836E-3252-F1E1-16FD-7F7E760F3F61}"/>
              </a:ext>
            </a:extLst>
          </p:cNvPr>
          <p:cNvCxnSpPr>
            <a:cxnSpLocks/>
          </p:cNvCxnSpPr>
          <p:nvPr/>
        </p:nvCxnSpPr>
        <p:spPr>
          <a:xfrm>
            <a:off x="5346700" y="1139825"/>
            <a:ext cx="1498600" cy="0"/>
          </a:xfrm>
          <a:prstGeom prst="line">
            <a:avLst/>
          </a:prstGeom>
          <a:ln w="19050" cap="rnd">
            <a:solidFill>
              <a:srgbClr val="7030A0"/>
            </a:solidFill>
            <a:round/>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1E6C1D6F-BC2B-6E1B-093C-C79BB0FBA544}"/>
              </a:ext>
            </a:extLst>
          </p:cNvPr>
          <p:cNvSpPr>
            <a:spLocks noGrp="1"/>
          </p:cNvSpPr>
          <p:nvPr>
            <p:ph type="sldNum" sz="quarter" idx="13"/>
          </p:nvPr>
        </p:nvSpPr>
        <p:spPr/>
        <p:txBody>
          <a:bodyPr/>
          <a:lstStyle/>
          <a:p>
            <a:fld id="{EB4B8DE2-A4E8-46E4-8BBF-D75455EFF32C}" type="slidenum">
              <a:rPr lang="en-US" smtClean="0"/>
              <a:pPr/>
              <a:t>29</a:t>
            </a:fld>
            <a:endParaRPr lang="en-US" dirty="0"/>
          </a:p>
        </p:txBody>
      </p:sp>
      <p:pic>
        <p:nvPicPr>
          <p:cNvPr id="3" name="Online Media 2" title="PartyRock: Everyone can build AI Apps">
            <a:hlinkClick r:id="" action="ppaction://media"/>
            <a:extLst>
              <a:ext uri="{FF2B5EF4-FFF2-40B4-BE49-F238E27FC236}">
                <a16:creationId xmlns:a16="http://schemas.microsoft.com/office/drawing/2014/main" id="{2E1DA29C-1867-413D-8223-F0CF98999AE0}"/>
              </a:ext>
            </a:extLst>
          </p:cNvPr>
          <p:cNvPicPr>
            <a:picLocks noRot="1" noChangeAspect="1"/>
          </p:cNvPicPr>
          <p:nvPr>
            <a:videoFile r:link="rId1"/>
          </p:nvPr>
        </p:nvPicPr>
        <p:blipFill>
          <a:blip r:embed="rId4"/>
          <a:stretch>
            <a:fillRect/>
          </a:stretch>
        </p:blipFill>
        <p:spPr>
          <a:xfrm>
            <a:off x="1702923" y="1325323"/>
            <a:ext cx="8786153" cy="4964177"/>
          </a:xfrm>
          <a:prstGeom prst="rect">
            <a:avLst/>
          </a:prstGeom>
        </p:spPr>
      </p:pic>
    </p:spTree>
    <p:extLst>
      <p:ext uri="{BB962C8B-B14F-4D97-AF65-F5344CB8AC3E}">
        <p14:creationId xmlns:p14="http://schemas.microsoft.com/office/powerpoint/2010/main" val="170456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FDC48-FAFE-6AD6-1A23-6F3AF5AB4B22}"/>
              </a:ext>
            </a:extLst>
          </p:cNvPr>
          <p:cNvSpPr>
            <a:spLocks noGrp="1"/>
          </p:cNvSpPr>
          <p:nvPr>
            <p:ph type="sldNum" sz="quarter" idx="12"/>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EB4B8DE2-A4E8-46E4-8BBF-D75455EFF32C}" type="slidenum">
              <a:rPr lang="en-US" smtClean="0"/>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prstClr val="white">
                  <a:tint val="75000"/>
                </a:prstClr>
              </a:solidFill>
              <a:effectLst/>
              <a:uLnTx/>
              <a:uFillTx/>
              <a:latin typeface="Amazon Ember Display" panose="020F0603020204020204" pitchFamily="34" charset="0"/>
              <a:ea typeface="+mn-ea"/>
              <a:cs typeface="+mn-cs"/>
            </a:endParaRPr>
          </a:p>
        </p:txBody>
      </p:sp>
      <p:sp>
        <p:nvSpPr>
          <p:cNvPr id="11" name="TextBox 10">
            <a:extLst>
              <a:ext uri="{FF2B5EF4-FFF2-40B4-BE49-F238E27FC236}">
                <a16:creationId xmlns:a16="http://schemas.microsoft.com/office/drawing/2014/main" id="{46EBE7B7-1ABD-9088-0B96-F7F5C6973053}"/>
              </a:ext>
            </a:extLst>
          </p:cNvPr>
          <p:cNvSpPr txBox="1"/>
          <p:nvPr/>
        </p:nvSpPr>
        <p:spPr>
          <a:xfrm>
            <a:off x="7188868" y="5638800"/>
            <a:ext cx="675645" cy="276999"/>
          </a:xfrm>
          <a:prstGeom prst="rect">
            <a:avLst/>
          </a:prstGeom>
          <a:noFill/>
        </p:spPr>
        <p:txBody>
          <a:bodyPr wrap="squar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Amazon Ember Display" panose="020F0603020204020204" pitchFamily="34" charset="0"/>
                <a:ea typeface="+mn-ea"/>
                <a:cs typeface="+mn-cs"/>
              </a:rPr>
              <a:t>BLOOM</a:t>
            </a:r>
          </a:p>
        </p:txBody>
      </p:sp>
      <p:pic>
        <p:nvPicPr>
          <p:cNvPr id="8" name="Picture 7">
            <a:extLst>
              <a:ext uri="{FF2B5EF4-FFF2-40B4-BE49-F238E27FC236}">
                <a16:creationId xmlns:a16="http://schemas.microsoft.com/office/drawing/2014/main" id="{D5D0C2C9-15C5-1CEF-B3E1-1E9EC8060AF8}"/>
              </a:ext>
            </a:extLst>
          </p:cNvPr>
          <p:cNvPicPr>
            <a:picLocks noChangeAspect="1"/>
          </p:cNvPicPr>
          <p:nvPr/>
        </p:nvPicPr>
        <p:blipFill>
          <a:blip r:embed="rId3"/>
          <a:stretch>
            <a:fillRect/>
          </a:stretch>
        </p:blipFill>
        <p:spPr>
          <a:xfrm>
            <a:off x="2520879" y="3806721"/>
            <a:ext cx="2307365" cy="2362797"/>
          </a:xfrm>
          <a:prstGeom prst="rect">
            <a:avLst/>
          </a:prstGeom>
        </p:spPr>
      </p:pic>
      <p:pic>
        <p:nvPicPr>
          <p:cNvPr id="12" name="Picture 11">
            <a:extLst>
              <a:ext uri="{FF2B5EF4-FFF2-40B4-BE49-F238E27FC236}">
                <a16:creationId xmlns:a16="http://schemas.microsoft.com/office/drawing/2014/main" id="{E196F767-6381-6842-86BC-CB75B18167D8}"/>
              </a:ext>
            </a:extLst>
          </p:cNvPr>
          <p:cNvPicPr>
            <a:picLocks noChangeAspect="1"/>
          </p:cNvPicPr>
          <p:nvPr/>
        </p:nvPicPr>
        <p:blipFill>
          <a:blip r:embed="rId4"/>
          <a:stretch>
            <a:fillRect/>
          </a:stretch>
        </p:blipFill>
        <p:spPr>
          <a:xfrm>
            <a:off x="9743476" y="18651"/>
            <a:ext cx="2307364" cy="2362797"/>
          </a:xfrm>
          <a:prstGeom prst="rect">
            <a:avLst/>
          </a:prstGeom>
        </p:spPr>
      </p:pic>
      <p:pic>
        <p:nvPicPr>
          <p:cNvPr id="16" name="Picture 15">
            <a:extLst>
              <a:ext uri="{FF2B5EF4-FFF2-40B4-BE49-F238E27FC236}">
                <a16:creationId xmlns:a16="http://schemas.microsoft.com/office/drawing/2014/main" id="{F6B98186-9C80-1FDA-403D-04DD85990F58}"/>
              </a:ext>
            </a:extLst>
          </p:cNvPr>
          <p:cNvPicPr>
            <a:picLocks noChangeAspect="1"/>
          </p:cNvPicPr>
          <p:nvPr/>
        </p:nvPicPr>
        <p:blipFill>
          <a:blip r:embed="rId5"/>
          <a:stretch>
            <a:fillRect/>
          </a:stretch>
        </p:blipFill>
        <p:spPr>
          <a:xfrm>
            <a:off x="7436110" y="1290753"/>
            <a:ext cx="2307366" cy="2362798"/>
          </a:xfrm>
          <a:prstGeom prst="rect">
            <a:avLst/>
          </a:prstGeom>
        </p:spPr>
      </p:pic>
      <p:pic>
        <p:nvPicPr>
          <p:cNvPr id="17" name="Picture 16">
            <a:extLst>
              <a:ext uri="{FF2B5EF4-FFF2-40B4-BE49-F238E27FC236}">
                <a16:creationId xmlns:a16="http://schemas.microsoft.com/office/drawing/2014/main" id="{E9C41F3F-F4F9-2BFA-D0AF-E8FA17B9B718}"/>
              </a:ext>
            </a:extLst>
          </p:cNvPr>
          <p:cNvPicPr>
            <a:picLocks noChangeAspect="1"/>
          </p:cNvPicPr>
          <p:nvPr/>
        </p:nvPicPr>
        <p:blipFill>
          <a:blip r:embed="rId6"/>
          <a:stretch>
            <a:fillRect/>
          </a:stretch>
        </p:blipFill>
        <p:spPr>
          <a:xfrm>
            <a:off x="-626709" y="1267212"/>
            <a:ext cx="2307364" cy="2362796"/>
          </a:xfrm>
          <a:prstGeom prst="rect">
            <a:avLst/>
          </a:prstGeom>
        </p:spPr>
      </p:pic>
      <p:pic>
        <p:nvPicPr>
          <p:cNvPr id="19" name="Picture 18">
            <a:extLst>
              <a:ext uri="{FF2B5EF4-FFF2-40B4-BE49-F238E27FC236}">
                <a16:creationId xmlns:a16="http://schemas.microsoft.com/office/drawing/2014/main" id="{BCE2FFBB-856F-F5B5-7C32-8BA2526759FC}"/>
              </a:ext>
            </a:extLst>
          </p:cNvPr>
          <p:cNvPicPr>
            <a:picLocks noChangeAspect="1"/>
          </p:cNvPicPr>
          <p:nvPr/>
        </p:nvPicPr>
        <p:blipFill>
          <a:blip r:embed="rId7"/>
          <a:stretch>
            <a:fillRect/>
          </a:stretch>
        </p:blipFill>
        <p:spPr>
          <a:xfrm>
            <a:off x="4197149" y="336773"/>
            <a:ext cx="3238965" cy="3316778"/>
          </a:xfrm>
          <a:prstGeom prst="rect">
            <a:avLst/>
          </a:prstGeom>
        </p:spPr>
      </p:pic>
      <p:pic>
        <p:nvPicPr>
          <p:cNvPr id="33" name="Picture 32">
            <a:extLst>
              <a:ext uri="{FF2B5EF4-FFF2-40B4-BE49-F238E27FC236}">
                <a16:creationId xmlns:a16="http://schemas.microsoft.com/office/drawing/2014/main" id="{75203EF4-239E-D9ED-8036-32E49F741150}"/>
              </a:ext>
            </a:extLst>
          </p:cNvPr>
          <p:cNvPicPr>
            <a:picLocks noChangeAspect="1"/>
          </p:cNvPicPr>
          <p:nvPr/>
        </p:nvPicPr>
        <p:blipFill>
          <a:blip r:embed="rId8"/>
          <a:stretch>
            <a:fillRect/>
          </a:stretch>
        </p:blipFill>
        <p:spPr>
          <a:xfrm>
            <a:off x="9743476" y="2373512"/>
            <a:ext cx="1227018" cy="1256496"/>
          </a:xfrm>
          <a:prstGeom prst="rect">
            <a:avLst/>
          </a:prstGeom>
        </p:spPr>
      </p:pic>
      <p:pic>
        <p:nvPicPr>
          <p:cNvPr id="37" name="Picture 36">
            <a:extLst>
              <a:ext uri="{FF2B5EF4-FFF2-40B4-BE49-F238E27FC236}">
                <a16:creationId xmlns:a16="http://schemas.microsoft.com/office/drawing/2014/main" id="{63965529-CEDC-8A39-D93F-9EA0C311F392}"/>
              </a:ext>
            </a:extLst>
          </p:cNvPr>
          <p:cNvPicPr>
            <a:picLocks noChangeAspect="1"/>
          </p:cNvPicPr>
          <p:nvPr/>
        </p:nvPicPr>
        <p:blipFill>
          <a:blip r:embed="rId9"/>
          <a:stretch>
            <a:fillRect/>
          </a:stretch>
        </p:blipFill>
        <p:spPr>
          <a:xfrm>
            <a:off x="1680658" y="1053063"/>
            <a:ext cx="2516489" cy="2576945"/>
          </a:xfrm>
          <a:prstGeom prst="rect">
            <a:avLst/>
          </a:prstGeom>
        </p:spPr>
      </p:pic>
      <p:pic>
        <p:nvPicPr>
          <p:cNvPr id="38" name="Picture 37">
            <a:extLst>
              <a:ext uri="{FF2B5EF4-FFF2-40B4-BE49-F238E27FC236}">
                <a16:creationId xmlns:a16="http://schemas.microsoft.com/office/drawing/2014/main" id="{923033D5-5A33-0B88-1366-D7B1F85D1D3C}"/>
              </a:ext>
            </a:extLst>
          </p:cNvPr>
          <p:cNvPicPr>
            <a:picLocks noChangeAspect="1"/>
          </p:cNvPicPr>
          <p:nvPr/>
        </p:nvPicPr>
        <p:blipFill>
          <a:blip r:embed="rId10"/>
          <a:stretch>
            <a:fillRect/>
          </a:stretch>
        </p:blipFill>
        <p:spPr>
          <a:xfrm>
            <a:off x="4828244" y="3466817"/>
            <a:ext cx="3355069" cy="3227302"/>
          </a:xfrm>
          <a:prstGeom prst="rect">
            <a:avLst/>
          </a:prstGeom>
        </p:spPr>
      </p:pic>
      <p:pic>
        <p:nvPicPr>
          <p:cNvPr id="42" name="Picture 41">
            <a:extLst>
              <a:ext uri="{FF2B5EF4-FFF2-40B4-BE49-F238E27FC236}">
                <a16:creationId xmlns:a16="http://schemas.microsoft.com/office/drawing/2014/main" id="{D6C3A40D-0392-9DEE-76F8-434A3A5DAD09}"/>
              </a:ext>
            </a:extLst>
          </p:cNvPr>
          <p:cNvPicPr>
            <a:picLocks noChangeAspect="1"/>
          </p:cNvPicPr>
          <p:nvPr/>
        </p:nvPicPr>
        <p:blipFill>
          <a:blip r:embed="rId11"/>
          <a:stretch>
            <a:fillRect/>
          </a:stretch>
        </p:blipFill>
        <p:spPr>
          <a:xfrm>
            <a:off x="8160083" y="3874549"/>
            <a:ext cx="1993362" cy="2041250"/>
          </a:xfrm>
          <a:prstGeom prst="rect">
            <a:avLst/>
          </a:prstGeom>
        </p:spPr>
      </p:pic>
      <p:pic>
        <p:nvPicPr>
          <p:cNvPr id="43" name="Picture 42">
            <a:extLst>
              <a:ext uri="{FF2B5EF4-FFF2-40B4-BE49-F238E27FC236}">
                <a16:creationId xmlns:a16="http://schemas.microsoft.com/office/drawing/2014/main" id="{A63A4770-A6A1-12DB-71F6-0C9D4B41BD99}"/>
              </a:ext>
            </a:extLst>
          </p:cNvPr>
          <p:cNvPicPr>
            <a:picLocks noChangeAspect="1"/>
          </p:cNvPicPr>
          <p:nvPr/>
        </p:nvPicPr>
        <p:blipFill rotWithShape="1">
          <a:blip r:embed="rId12"/>
          <a:srcRect r="3622"/>
          <a:stretch/>
        </p:blipFill>
        <p:spPr>
          <a:xfrm>
            <a:off x="324816" y="4008131"/>
            <a:ext cx="2018500" cy="2144675"/>
          </a:xfrm>
          <a:prstGeom prst="rect">
            <a:avLst/>
          </a:prstGeom>
        </p:spPr>
      </p:pic>
      <p:pic>
        <p:nvPicPr>
          <p:cNvPr id="44" name="Picture 43">
            <a:extLst>
              <a:ext uri="{FF2B5EF4-FFF2-40B4-BE49-F238E27FC236}">
                <a16:creationId xmlns:a16="http://schemas.microsoft.com/office/drawing/2014/main" id="{D008ED95-C2C1-174C-3D09-69F48F45528E}"/>
              </a:ext>
            </a:extLst>
          </p:cNvPr>
          <p:cNvPicPr>
            <a:picLocks noChangeAspect="1"/>
          </p:cNvPicPr>
          <p:nvPr/>
        </p:nvPicPr>
        <p:blipFill>
          <a:blip r:embed="rId13"/>
          <a:stretch>
            <a:fillRect/>
          </a:stretch>
        </p:blipFill>
        <p:spPr>
          <a:xfrm>
            <a:off x="10240239" y="3593109"/>
            <a:ext cx="2381303" cy="2438511"/>
          </a:xfrm>
          <a:prstGeom prst="rect">
            <a:avLst/>
          </a:prstGeom>
        </p:spPr>
      </p:pic>
      <p:sp>
        <p:nvSpPr>
          <p:cNvPr id="47" name="TextBox 46">
            <a:extLst>
              <a:ext uri="{FF2B5EF4-FFF2-40B4-BE49-F238E27FC236}">
                <a16:creationId xmlns:a16="http://schemas.microsoft.com/office/drawing/2014/main" id="{68F83AC4-383F-6B56-D060-B7CDE3C78542}"/>
              </a:ext>
            </a:extLst>
          </p:cNvPr>
          <p:cNvSpPr txBox="1"/>
          <p:nvPr/>
        </p:nvSpPr>
        <p:spPr>
          <a:xfrm>
            <a:off x="14272591" y="2305878"/>
            <a:ext cx="65" cy="369332"/>
          </a:xfrm>
          <a:prstGeom prst="rect">
            <a:avLst/>
          </a:prstGeom>
          <a:noFill/>
        </p:spPr>
        <p:txBody>
          <a:bodyPr wrap="non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1" name="TextBox 50">
            <a:extLst>
              <a:ext uri="{FF2B5EF4-FFF2-40B4-BE49-F238E27FC236}">
                <a16:creationId xmlns:a16="http://schemas.microsoft.com/office/drawing/2014/main" id="{5257F293-523B-6A55-3632-E88C2ECBB537}"/>
              </a:ext>
            </a:extLst>
          </p:cNvPr>
          <p:cNvSpPr txBox="1"/>
          <p:nvPr/>
        </p:nvSpPr>
        <p:spPr>
          <a:xfrm>
            <a:off x="1187034" y="4699469"/>
            <a:ext cx="545021" cy="276999"/>
          </a:xfrm>
          <a:prstGeom prst="rect">
            <a:avLst/>
          </a:prstGeom>
          <a:noFill/>
        </p:spPr>
        <p:txBody>
          <a:bodyPr wrap="non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alpha val="49936"/>
                  </a:srgbClr>
                </a:solidFill>
                <a:effectLst/>
                <a:uLnTx/>
                <a:uFillTx/>
                <a:latin typeface="Amazon Ember Display" panose="020F0603020204020204" pitchFamily="34" charset="0"/>
                <a:ea typeface="+mn-ea"/>
                <a:cs typeface="+mn-cs"/>
              </a:rPr>
              <a:t>BLOOM</a:t>
            </a:r>
          </a:p>
        </p:txBody>
      </p:sp>
      <p:pic>
        <p:nvPicPr>
          <p:cNvPr id="2" name="Picture 1">
            <a:extLst>
              <a:ext uri="{FF2B5EF4-FFF2-40B4-BE49-F238E27FC236}">
                <a16:creationId xmlns:a16="http://schemas.microsoft.com/office/drawing/2014/main" id="{2DB73C4E-C82B-811F-95B7-9A3D8CE9D8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7" name="TextBox 6">
            <a:extLst>
              <a:ext uri="{FF2B5EF4-FFF2-40B4-BE49-F238E27FC236}">
                <a16:creationId xmlns:a16="http://schemas.microsoft.com/office/drawing/2014/main" id="{CE07147F-FB12-9511-2EE1-658C2C10EEA7}"/>
              </a:ext>
            </a:extLst>
          </p:cNvPr>
          <p:cNvSpPr txBox="1"/>
          <p:nvPr/>
        </p:nvSpPr>
        <p:spPr>
          <a:xfrm>
            <a:off x="4796611" y="6389813"/>
            <a:ext cx="2598788" cy="184666"/>
          </a:xfrm>
          <a:prstGeom prst="rect">
            <a:avLst/>
          </a:prstGeom>
          <a:noFill/>
        </p:spPr>
        <p:txBody>
          <a:bodyPr wrap="none" rtlCol="0">
            <a:spAutoFit/>
          </a:bodyPr>
          <a:lstStyle/>
          <a:p>
            <a:pPr algn="ctr"/>
            <a:r>
              <a:rPr lang="en-US" sz="600" dirty="0"/>
              <a:t>© 2023, Amazon Web Services, Inc. or its affiliates. All rights reserved.</a:t>
            </a:r>
          </a:p>
        </p:txBody>
      </p:sp>
      <p:pic>
        <p:nvPicPr>
          <p:cNvPr id="18" name="Picture 17">
            <a:extLst>
              <a:ext uri="{FF2B5EF4-FFF2-40B4-BE49-F238E27FC236}">
                <a16:creationId xmlns:a16="http://schemas.microsoft.com/office/drawing/2014/main" id="{6F1FA124-DB94-B260-79AB-33ECB8C76BF3}"/>
              </a:ext>
            </a:extLst>
          </p:cNvPr>
          <p:cNvPicPr>
            <a:picLocks noChangeAspect="1"/>
          </p:cNvPicPr>
          <p:nvPr/>
        </p:nvPicPr>
        <p:blipFill>
          <a:blip r:embed="rId8"/>
          <a:stretch>
            <a:fillRect/>
          </a:stretch>
        </p:blipFill>
        <p:spPr>
          <a:xfrm>
            <a:off x="9895876" y="2525912"/>
            <a:ext cx="1227018" cy="1256496"/>
          </a:xfrm>
          <a:prstGeom prst="rect">
            <a:avLst/>
          </a:prstGeom>
        </p:spPr>
      </p:pic>
      <p:sp>
        <p:nvSpPr>
          <p:cNvPr id="23" name="TextBox 22">
            <a:extLst>
              <a:ext uri="{FF2B5EF4-FFF2-40B4-BE49-F238E27FC236}">
                <a16:creationId xmlns:a16="http://schemas.microsoft.com/office/drawing/2014/main" id="{0834A835-1EB3-B99C-34C1-F1781029936B}"/>
              </a:ext>
            </a:extLst>
          </p:cNvPr>
          <p:cNvSpPr txBox="1"/>
          <p:nvPr/>
        </p:nvSpPr>
        <p:spPr>
          <a:xfrm>
            <a:off x="1339434" y="4851869"/>
            <a:ext cx="545021" cy="276999"/>
          </a:xfrm>
          <a:prstGeom prst="rect">
            <a:avLst/>
          </a:prstGeom>
          <a:noFill/>
        </p:spPr>
        <p:txBody>
          <a:bodyPr wrap="non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alpha val="49936"/>
                  </a:srgbClr>
                </a:solidFill>
                <a:effectLst/>
                <a:uLnTx/>
                <a:uFillTx/>
                <a:latin typeface="Amazon Ember Display" panose="020F0603020204020204" pitchFamily="34" charset="0"/>
                <a:ea typeface="+mn-ea"/>
                <a:cs typeface="+mn-cs"/>
              </a:rPr>
              <a:t>BLOOM</a:t>
            </a:r>
          </a:p>
        </p:txBody>
      </p:sp>
    </p:spTree>
    <p:extLst>
      <p:ext uri="{BB962C8B-B14F-4D97-AF65-F5344CB8AC3E}">
        <p14:creationId xmlns:p14="http://schemas.microsoft.com/office/powerpoint/2010/main" val="146817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p:txBody>
          <a:bodyPr/>
          <a:lstStyle/>
          <a:p>
            <a:pPr algn="ctr"/>
            <a:r>
              <a:rPr lang="en-US" dirty="0"/>
              <a:t>What will you build using generative AI?</a:t>
            </a:r>
          </a:p>
        </p:txBody>
      </p:sp>
      <p:sp>
        <p:nvSpPr>
          <p:cNvPr id="2" name="Rectangle: Rounded Corners 1">
            <a:extLst>
              <a:ext uri="{FF2B5EF4-FFF2-40B4-BE49-F238E27FC236}">
                <a16:creationId xmlns:a16="http://schemas.microsoft.com/office/drawing/2014/main" id="{B5E60324-2A5D-38B0-431D-25E190331F71}"/>
              </a:ext>
            </a:extLst>
          </p:cNvPr>
          <p:cNvSpPr/>
          <p:nvPr/>
        </p:nvSpPr>
        <p:spPr>
          <a:xfrm>
            <a:off x="4317647" y="1685018"/>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cxnSp>
        <p:nvCxnSpPr>
          <p:cNvPr id="8" name="Straight Connector 7">
            <a:extLst>
              <a:ext uri="{FF2B5EF4-FFF2-40B4-BE49-F238E27FC236}">
                <a16:creationId xmlns:a16="http://schemas.microsoft.com/office/drawing/2014/main" id="{25BB836E-3252-F1E1-16FD-7F7E760F3F61}"/>
              </a:ext>
            </a:extLst>
          </p:cNvPr>
          <p:cNvCxnSpPr>
            <a:cxnSpLocks/>
          </p:cNvCxnSpPr>
          <p:nvPr/>
        </p:nvCxnSpPr>
        <p:spPr>
          <a:xfrm>
            <a:off x="5346700" y="1139825"/>
            <a:ext cx="1498600" cy="0"/>
          </a:xfrm>
          <a:prstGeom prst="line">
            <a:avLst/>
          </a:prstGeom>
          <a:ln w="19050" cap="rnd">
            <a:solidFill>
              <a:srgbClr val="7030A0"/>
            </a:solidFill>
            <a:round/>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E5F9A24-72B9-7B0D-E9C9-E3A5F62460C4}"/>
              </a:ext>
            </a:extLst>
          </p:cNvPr>
          <p:cNvSpPr/>
          <p:nvPr/>
        </p:nvSpPr>
        <p:spPr>
          <a:xfrm>
            <a:off x="5015037" y="2024642"/>
            <a:ext cx="2161924" cy="2161924"/>
          </a:xfrm>
          <a:prstGeom prst="roundRect">
            <a:avLst>
              <a:gd name="adj" fmla="val 98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6" name="TextBox 15">
            <a:extLst>
              <a:ext uri="{FF2B5EF4-FFF2-40B4-BE49-F238E27FC236}">
                <a16:creationId xmlns:a16="http://schemas.microsoft.com/office/drawing/2014/main" id="{5BC7405D-E5D8-4C1B-A7D5-5DBDD147E4AF}"/>
              </a:ext>
            </a:extLst>
          </p:cNvPr>
          <p:cNvSpPr txBox="1"/>
          <p:nvPr/>
        </p:nvSpPr>
        <p:spPr>
          <a:xfrm flipH="1">
            <a:off x="4545079" y="4583038"/>
            <a:ext cx="3101840" cy="400110"/>
          </a:xfrm>
          <a:prstGeom prst="rect">
            <a:avLst/>
          </a:prstGeom>
          <a:noFill/>
        </p:spPr>
        <p:txBody>
          <a:bodyPr wrap="square" lIns="0" rIns="0" rtlCol="0">
            <a:spAutoFit/>
          </a:bodyPr>
          <a:lstStyle/>
          <a:p>
            <a:pPr algn="ctr"/>
            <a:r>
              <a:rPr lang="en-US" sz="2000" b="1" dirty="0"/>
              <a:t>Send us your feedback</a:t>
            </a:r>
          </a:p>
        </p:txBody>
      </p:sp>
      <p:sp>
        <p:nvSpPr>
          <p:cNvPr id="17" name="Slide Number Placeholder 16">
            <a:extLst>
              <a:ext uri="{FF2B5EF4-FFF2-40B4-BE49-F238E27FC236}">
                <a16:creationId xmlns:a16="http://schemas.microsoft.com/office/drawing/2014/main" id="{1E6C1D6F-BC2B-6E1B-093C-C79BB0FBA544}"/>
              </a:ext>
            </a:extLst>
          </p:cNvPr>
          <p:cNvSpPr>
            <a:spLocks noGrp="1"/>
          </p:cNvSpPr>
          <p:nvPr>
            <p:ph type="sldNum" sz="quarter" idx="13"/>
          </p:nvPr>
        </p:nvSpPr>
        <p:spPr/>
        <p:txBody>
          <a:bodyPr/>
          <a:lstStyle/>
          <a:p>
            <a:fld id="{EB4B8DE2-A4E8-46E4-8BBF-D75455EFF32C}" type="slidenum">
              <a:rPr lang="en-US" smtClean="0"/>
              <a:pPr/>
              <a:t>30</a:t>
            </a:fld>
            <a:endParaRPr lang="en-US" dirty="0"/>
          </a:p>
        </p:txBody>
      </p:sp>
      <p:pic>
        <p:nvPicPr>
          <p:cNvPr id="3" name="Picture 2">
            <a:extLst>
              <a:ext uri="{FF2B5EF4-FFF2-40B4-BE49-F238E27FC236}">
                <a16:creationId xmlns:a16="http://schemas.microsoft.com/office/drawing/2014/main" id="{9B82AFC1-688B-41D3-8C72-0AB8ECBF25DF}"/>
              </a:ext>
            </a:extLst>
          </p:cNvPr>
          <p:cNvPicPr>
            <a:picLocks noChangeAspect="1"/>
          </p:cNvPicPr>
          <p:nvPr/>
        </p:nvPicPr>
        <p:blipFill>
          <a:blip r:embed="rId3"/>
          <a:stretch>
            <a:fillRect/>
          </a:stretch>
        </p:blipFill>
        <p:spPr>
          <a:xfrm>
            <a:off x="3657600" y="990600"/>
            <a:ext cx="4876800" cy="4876800"/>
          </a:xfrm>
          <a:prstGeom prst="rect">
            <a:avLst/>
          </a:prstGeom>
        </p:spPr>
      </p:pic>
    </p:spTree>
    <p:extLst>
      <p:ext uri="{BB962C8B-B14F-4D97-AF65-F5344CB8AC3E}">
        <p14:creationId xmlns:p14="http://schemas.microsoft.com/office/powerpoint/2010/main" val="12752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p:txBody>
          <a:bodyPr/>
          <a:lstStyle/>
          <a:p>
            <a:pPr algn="ctr"/>
            <a:r>
              <a:rPr lang="en-US" dirty="0"/>
              <a:t>Generative AI and the Future of Work</a:t>
            </a:r>
          </a:p>
        </p:txBody>
      </p:sp>
      <p:sp>
        <p:nvSpPr>
          <p:cNvPr id="2" name="Rectangle: Rounded Corners 1">
            <a:extLst>
              <a:ext uri="{FF2B5EF4-FFF2-40B4-BE49-F238E27FC236}">
                <a16:creationId xmlns:a16="http://schemas.microsoft.com/office/drawing/2014/main" id="{B5E60324-2A5D-38B0-431D-25E190331F71}"/>
              </a:ext>
            </a:extLst>
          </p:cNvPr>
          <p:cNvSpPr/>
          <p:nvPr/>
        </p:nvSpPr>
        <p:spPr>
          <a:xfrm>
            <a:off x="4317647" y="1685018"/>
            <a:ext cx="3556705" cy="4033157"/>
          </a:xfrm>
          <a:prstGeom prst="roundRect">
            <a:avLst>
              <a:gd name="adj" fmla="val 5662"/>
            </a:avLst>
          </a:prstGeom>
          <a:solidFill>
            <a:schemeClr val="bg1"/>
          </a:solidFill>
          <a:ln w="19050" cap="rnd">
            <a:solidFill>
              <a:srgbClr val="7030A0"/>
            </a:soli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cxnSp>
        <p:nvCxnSpPr>
          <p:cNvPr id="8" name="Straight Connector 7">
            <a:extLst>
              <a:ext uri="{FF2B5EF4-FFF2-40B4-BE49-F238E27FC236}">
                <a16:creationId xmlns:a16="http://schemas.microsoft.com/office/drawing/2014/main" id="{25BB836E-3252-F1E1-16FD-7F7E760F3F61}"/>
              </a:ext>
            </a:extLst>
          </p:cNvPr>
          <p:cNvCxnSpPr>
            <a:cxnSpLocks/>
          </p:cNvCxnSpPr>
          <p:nvPr/>
        </p:nvCxnSpPr>
        <p:spPr>
          <a:xfrm>
            <a:off x="5346700" y="1139825"/>
            <a:ext cx="1498600" cy="0"/>
          </a:xfrm>
          <a:prstGeom prst="line">
            <a:avLst/>
          </a:prstGeom>
          <a:ln w="19050" cap="rnd">
            <a:solidFill>
              <a:srgbClr val="7030A0"/>
            </a:solidFill>
            <a:round/>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E5F9A24-72B9-7B0D-E9C9-E3A5F62460C4}"/>
              </a:ext>
            </a:extLst>
          </p:cNvPr>
          <p:cNvSpPr/>
          <p:nvPr/>
        </p:nvSpPr>
        <p:spPr>
          <a:xfrm>
            <a:off x="5015037" y="2024642"/>
            <a:ext cx="2161924" cy="2161924"/>
          </a:xfrm>
          <a:prstGeom prst="roundRect">
            <a:avLst>
              <a:gd name="adj" fmla="val 98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7" name="Slide Number Placeholder 16">
            <a:extLst>
              <a:ext uri="{FF2B5EF4-FFF2-40B4-BE49-F238E27FC236}">
                <a16:creationId xmlns:a16="http://schemas.microsoft.com/office/drawing/2014/main" id="{1E6C1D6F-BC2B-6E1B-093C-C79BB0FBA544}"/>
              </a:ext>
            </a:extLst>
          </p:cNvPr>
          <p:cNvSpPr>
            <a:spLocks noGrp="1"/>
          </p:cNvSpPr>
          <p:nvPr>
            <p:ph type="sldNum" sz="quarter" idx="13"/>
          </p:nvPr>
        </p:nvSpPr>
        <p:spPr/>
        <p:txBody>
          <a:bodyPr/>
          <a:lstStyle/>
          <a:p>
            <a:fld id="{EB4B8DE2-A4E8-46E4-8BBF-D75455EFF32C}" type="slidenum">
              <a:rPr lang="en-US" smtClean="0"/>
              <a:pPr/>
              <a:t>31</a:t>
            </a:fld>
            <a:endParaRPr lang="en-US" dirty="0"/>
          </a:p>
        </p:txBody>
      </p:sp>
      <p:pic>
        <p:nvPicPr>
          <p:cNvPr id="9" name="Picture 2">
            <a:extLst>
              <a:ext uri="{FF2B5EF4-FFF2-40B4-BE49-F238E27FC236}">
                <a16:creationId xmlns:a16="http://schemas.microsoft.com/office/drawing/2014/main" id="{6C1E9EC2-F845-46EA-9BFD-B20DB4C4D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29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760805-61A8-A4A5-39C7-54486836DC4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817C9A9-5107-3EC1-DD73-DAEC55884DE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526E0648-240F-C27D-2C1B-22149231CC58}"/>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87576306-5124-EDD9-C21C-DB3B9711927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0E99443D-5997-C329-E5AE-74BFEBDB6D92}"/>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57E9E9C1-85FD-A63D-51B7-96D3EB46B154}"/>
              </a:ext>
            </a:extLst>
          </p:cNvPr>
          <p:cNvSpPr>
            <a:spLocks noGrp="1"/>
          </p:cNvSpPr>
          <p:nvPr>
            <p:ph type="body" sz="quarter" idx="15"/>
          </p:nvPr>
        </p:nvSpPr>
        <p:spPr/>
        <p:txBody>
          <a:bodyPr/>
          <a:lstStyle/>
          <a:p>
            <a:endParaRPr lang="en-US"/>
          </a:p>
        </p:txBody>
      </p:sp>
      <p:sp>
        <p:nvSpPr>
          <p:cNvPr id="8" name="Title 7">
            <a:extLst>
              <a:ext uri="{FF2B5EF4-FFF2-40B4-BE49-F238E27FC236}">
                <a16:creationId xmlns:a16="http://schemas.microsoft.com/office/drawing/2014/main" id="{62B85E6F-5513-9AF0-7DA4-D1EE9B7B8D16}"/>
              </a:ext>
            </a:extLst>
          </p:cNvPr>
          <p:cNvSpPr>
            <a:spLocks noGrp="1"/>
          </p:cNvSpPr>
          <p:nvPr>
            <p:ph type="title"/>
          </p:nvPr>
        </p:nvSpPr>
        <p:spPr/>
        <p:txBody>
          <a:bodyPr/>
          <a:lstStyle/>
          <a:p>
            <a:endParaRPr lang="en-US"/>
          </a:p>
        </p:txBody>
      </p:sp>
      <p:sp>
        <p:nvSpPr>
          <p:cNvPr id="9" name="Slide Number Placeholder 8">
            <a:extLst>
              <a:ext uri="{FF2B5EF4-FFF2-40B4-BE49-F238E27FC236}">
                <a16:creationId xmlns:a16="http://schemas.microsoft.com/office/drawing/2014/main" id="{568F0C25-3844-78FD-CDE7-1290AFFFDD51}"/>
              </a:ext>
            </a:extLst>
          </p:cNvPr>
          <p:cNvSpPr>
            <a:spLocks noGrp="1"/>
          </p:cNvSpPr>
          <p:nvPr>
            <p:ph type="sldNum" sz="quarter" idx="4"/>
          </p:nvPr>
        </p:nvSpPr>
        <p:spPr/>
        <p:txBody>
          <a:bodyPr/>
          <a:lstStyle/>
          <a:p>
            <a:fld id="{DC503246-BBCE-4F0A-BCDC-08FC4C52637D}" type="slidenum">
              <a:rPr lang="en-US" smtClean="0"/>
              <a:pPr/>
              <a:t>32</a:t>
            </a:fld>
            <a:endParaRPr lang="en-US"/>
          </a:p>
        </p:txBody>
      </p:sp>
    </p:spTree>
    <p:extLst>
      <p:ext uri="{BB962C8B-B14F-4D97-AF65-F5344CB8AC3E}">
        <p14:creationId xmlns:p14="http://schemas.microsoft.com/office/powerpoint/2010/main" val="37796933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FDC48-FAFE-6AD6-1A23-6F3AF5AB4B22}"/>
              </a:ext>
            </a:extLst>
          </p:cNvPr>
          <p:cNvSpPr>
            <a:spLocks noGrp="1"/>
          </p:cNvSpPr>
          <p:nvPr>
            <p:ph type="sldNum" sz="quarter" idx="12"/>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EB4B8DE2-A4E8-46E4-8BBF-D75455EFF32C}" type="slidenum">
              <a:rPr lang="en-US" smtClean="0"/>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prstClr val="white">
                  <a:tint val="75000"/>
                </a:prstClr>
              </a:solidFill>
              <a:effectLst/>
              <a:uLnTx/>
              <a:uFillTx/>
              <a:latin typeface="Amazon Ember Display" panose="020F0603020204020204" pitchFamily="34" charset="0"/>
              <a:ea typeface="+mn-ea"/>
              <a:cs typeface="+mn-cs"/>
            </a:endParaRPr>
          </a:p>
        </p:txBody>
      </p:sp>
      <p:sp>
        <p:nvSpPr>
          <p:cNvPr id="11" name="TextBox 10">
            <a:extLst>
              <a:ext uri="{FF2B5EF4-FFF2-40B4-BE49-F238E27FC236}">
                <a16:creationId xmlns:a16="http://schemas.microsoft.com/office/drawing/2014/main" id="{46EBE7B7-1ABD-9088-0B96-F7F5C6973053}"/>
              </a:ext>
            </a:extLst>
          </p:cNvPr>
          <p:cNvSpPr txBox="1"/>
          <p:nvPr/>
        </p:nvSpPr>
        <p:spPr>
          <a:xfrm>
            <a:off x="7188868" y="5638800"/>
            <a:ext cx="675645" cy="276999"/>
          </a:xfrm>
          <a:prstGeom prst="rect">
            <a:avLst/>
          </a:prstGeom>
          <a:noFill/>
        </p:spPr>
        <p:txBody>
          <a:bodyPr wrap="squar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Amazon Ember Display" panose="020F0603020204020204" pitchFamily="34" charset="0"/>
                <a:ea typeface="+mn-ea"/>
                <a:cs typeface="+mn-cs"/>
              </a:rPr>
              <a:t>BLOOM</a:t>
            </a:r>
          </a:p>
        </p:txBody>
      </p:sp>
      <p:pic>
        <p:nvPicPr>
          <p:cNvPr id="8" name="Picture 7">
            <a:extLst>
              <a:ext uri="{FF2B5EF4-FFF2-40B4-BE49-F238E27FC236}">
                <a16:creationId xmlns:a16="http://schemas.microsoft.com/office/drawing/2014/main" id="{D5D0C2C9-15C5-1CEF-B3E1-1E9EC8060AF8}"/>
              </a:ext>
            </a:extLst>
          </p:cNvPr>
          <p:cNvPicPr>
            <a:picLocks noChangeAspect="1"/>
          </p:cNvPicPr>
          <p:nvPr/>
        </p:nvPicPr>
        <p:blipFill>
          <a:blip r:embed="rId3"/>
          <a:stretch>
            <a:fillRect/>
          </a:stretch>
        </p:blipFill>
        <p:spPr>
          <a:xfrm>
            <a:off x="2520879" y="3806721"/>
            <a:ext cx="2307365" cy="2362797"/>
          </a:xfrm>
          <a:prstGeom prst="rect">
            <a:avLst/>
          </a:prstGeom>
        </p:spPr>
      </p:pic>
      <p:pic>
        <p:nvPicPr>
          <p:cNvPr id="12" name="Picture 11">
            <a:extLst>
              <a:ext uri="{FF2B5EF4-FFF2-40B4-BE49-F238E27FC236}">
                <a16:creationId xmlns:a16="http://schemas.microsoft.com/office/drawing/2014/main" id="{E196F767-6381-6842-86BC-CB75B18167D8}"/>
              </a:ext>
            </a:extLst>
          </p:cNvPr>
          <p:cNvPicPr>
            <a:picLocks noChangeAspect="1"/>
          </p:cNvPicPr>
          <p:nvPr/>
        </p:nvPicPr>
        <p:blipFill>
          <a:blip r:embed="rId4"/>
          <a:stretch>
            <a:fillRect/>
          </a:stretch>
        </p:blipFill>
        <p:spPr>
          <a:xfrm>
            <a:off x="9743476" y="18651"/>
            <a:ext cx="2307364" cy="2362797"/>
          </a:xfrm>
          <a:prstGeom prst="rect">
            <a:avLst/>
          </a:prstGeom>
        </p:spPr>
      </p:pic>
      <p:pic>
        <p:nvPicPr>
          <p:cNvPr id="16" name="Picture 15">
            <a:extLst>
              <a:ext uri="{FF2B5EF4-FFF2-40B4-BE49-F238E27FC236}">
                <a16:creationId xmlns:a16="http://schemas.microsoft.com/office/drawing/2014/main" id="{F6B98186-9C80-1FDA-403D-04DD85990F58}"/>
              </a:ext>
            </a:extLst>
          </p:cNvPr>
          <p:cNvPicPr>
            <a:picLocks noChangeAspect="1"/>
          </p:cNvPicPr>
          <p:nvPr/>
        </p:nvPicPr>
        <p:blipFill>
          <a:blip r:embed="rId5"/>
          <a:stretch>
            <a:fillRect/>
          </a:stretch>
        </p:blipFill>
        <p:spPr>
          <a:xfrm>
            <a:off x="7436110" y="1290753"/>
            <a:ext cx="2307366" cy="2362798"/>
          </a:xfrm>
          <a:prstGeom prst="rect">
            <a:avLst/>
          </a:prstGeom>
        </p:spPr>
      </p:pic>
      <p:pic>
        <p:nvPicPr>
          <p:cNvPr id="17" name="Picture 16">
            <a:extLst>
              <a:ext uri="{FF2B5EF4-FFF2-40B4-BE49-F238E27FC236}">
                <a16:creationId xmlns:a16="http://schemas.microsoft.com/office/drawing/2014/main" id="{E9C41F3F-F4F9-2BFA-D0AF-E8FA17B9B718}"/>
              </a:ext>
            </a:extLst>
          </p:cNvPr>
          <p:cNvPicPr>
            <a:picLocks noChangeAspect="1"/>
          </p:cNvPicPr>
          <p:nvPr/>
        </p:nvPicPr>
        <p:blipFill>
          <a:blip r:embed="rId6"/>
          <a:stretch>
            <a:fillRect/>
          </a:stretch>
        </p:blipFill>
        <p:spPr>
          <a:xfrm>
            <a:off x="-626709" y="1267212"/>
            <a:ext cx="2307364" cy="2362796"/>
          </a:xfrm>
          <a:prstGeom prst="rect">
            <a:avLst/>
          </a:prstGeom>
        </p:spPr>
      </p:pic>
      <p:pic>
        <p:nvPicPr>
          <p:cNvPr id="19" name="Picture 18">
            <a:extLst>
              <a:ext uri="{FF2B5EF4-FFF2-40B4-BE49-F238E27FC236}">
                <a16:creationId xmlns:a16="http://schemas.microsoft.com/office/drawing/2014/main" id="{BCE2FFBB-856F-F5B5-7C32-8BA2526759FC}"/>
              </a:ext>
            </a:extLst>
          </p:cNvPr>
          <p:cNvPicPr>
            <a:picLocks noChangeAspect="1"/>
          </p:cNvPicPr>
          <p:nvPr/>
        </p:nvPicPr>
        <p:blipFill>
          <a:blip r:embed="rId7"/>
          <a:stretch>
            <a:fillRect/>
          </a:stretch>
        </p:blipFill>
        <p:spPr>
          <a:xfrm>
            <a:off x="4197149" y="336773"/>
            <a:ext cx="3238965" cy="3316778"/>
          </a:xfrm>
          <a:prstGeom prst="rect">
            <a:avLst/>
          </a:prstGeom>
        </p:spPr>
      </p:pic>
      <p:pic>
        <p:nvPicPr>
          <p:cNvPr id="33" name="Picture 32">
            <a:extLst>
              <a:ext uri="{FF2B5EF4-FFF2-40B4-BE49-F238E27FC236}">
                <a16:creationId xmlns:a16="http://schemas.microsoft.com/office/drawing/2014/main" id="{75203EF4-239E-D9ED-8036-32E49F741150}"/>
              </a:ext>
            </a:extLst>
          </p:cNvPr>
          <p:cNvPicPr>
            <a:picLocks noChangeAspect="1"/>
          </p:cNvPicPr>
          <p:nvPr/>
        </p:nvPicPr>
        <p:blipFill>
          <a:blip r:embed="rId8"/>
          <a:stretch>
            <a:fillRect/>
          </a:stretch>
        </p:blipFill>
        <p:spPr>
          <a:xfrm>
            <a:off x="9743476" y="2373512"/>
            <a:ext cx="1227018" cy="1256496"/>
          </a:xfrm>
          <a:prstGeom prst="rect">
            <a:avLst/>
          </a:prstGeom>
        </p:spPr>
      </p:pic>
      <p:pic>
        <p:nvPicPr>
          <p:cNvPr id="37" name="Picture 36">
            <a:extLst>
              <a:ext uri="{FF2B5EF4-FFF2-40B4-BE49-F238E27FC236}">
                <a16:creationId xmlns:a16="http://schemas.microsoft.com/office/drawing/2014/main" id="{63965529-CEDC-8A39-D93F-9EA0C311F392}"/>
              </a:ext>
            </a:extLst>
          </p:cNvPr>
          <p:cNvPicPr>
            <a:picLocks noChangeAspect="1"/>
          </p:cNvPicPr>
          <p:nvPr/>
        </p:nvPicPr>
        <p:blipFill>
          <a:blip r:embed="rId9"/>
          <a:stretch>
            <a:fillRect/>
          </a:stretch>
        </p:blipFill>
        <p:spPr>
          <a:xfrm>
            <a:off x="1680658" y="1053063"/>
            <a:ext cx="2516489" cy="2576945"/>
          </a:xfrm>
          <a:prstGeom prst="rect">
            <a:avLst/>
          </a:prstGeom>
        </p:spPr>
      </p:pic>
      <p:pic>
        <p:nvPicPr>
          <p:cNvPr id="38" name="Picture 37">
            <a:extLst>
              <a:ext uri="{FF2B5EF4-FFF2-40B4-BE49-F238E27FC236}">
                <a16:creationId xmlns:a16="http://schemas.microsoft.com/office/drawing/2014/main" id="{923033D5-5A33-0B88-1366-D7B1F85D1D3C}"/>
              </a:ext>
            </a:extLst>
          </p:cNvPr>
          <p:cNvPicPr>
            <a:picLocks noChangeAspect="1"/>
          </p:cNvPicPr>
          <p:nvPr/>
        </p:nvPicPr>
        <p:blipFill>
          <a:blip r:embed="rId10"/>
          <a:stretch>
            <a:fillRect/>
          </a:stretch>
        </p:blipFill>
        <p:spPr>
          <a:xfrm>
            <a:off x="4828244" y="3466817"/>
            <a:ext cx="3355069" cy="3227302"/>
          </a:xfrm>
          <a:prstGeom prst="rect">
            <a:avLst/>
          </a:prstGeom>
        </p:spPr>
      </p:pic>
      <p:pic>
        <p:nvPicPr>
          <p:cNvPr id="42" name="Picture 41">
            <a:extLst>
              <a:ext uri="{FF2B5EF4-FFF2-40B4-BE49-F238E27FC236}">
                <a16:creationId xmlns:a16="http://schemas.microsoft.com/office/drawing/2014/main" id="{D6C3A40D-0392-9DEE-76F8-434A3A5DAD09}"/>
              </a:ext>
            </a:extLst>
          </p:cNvPr>
          <p:cNvPicPr>
            <a:picLocks noChangeAspect="1"/>
          </p:cNvPicPr>
          <p:nvPr/>
        </p:nvPicPr>
        <p:blipFill>
          <a:blip r:embed="rId11"/>
          <a:stretch>
            <a:fillRect/>
          </a:stretch>
        </p:blipFill>
        <p:spPr>
          <a:xfrm>
            <a:off x="8160083" y="3874549"/>
            <a:ext cx="1993362" cy="2041250"/>
          </a:xfrm>
          <a:prstGeom prst="rect">
            <a:avLst/>
          </a:prstGeom>
        </p:spPr>
      </p:pic>
      <p:pic>
        <p:nvPicPr>
          <p:cNvPr id="43" name="Picture 42">
            <a:extLst>
              <a:ext uri="{FF2B5EF4-FFF2-40B4-BE49-F238E27FC236}">
                <a16:creationId xmlns:a16="http://schemas.microsoft.com/office/drawing/2014/main" id="{A63A4770-A6A1-12DB-71F6-0C9D4B41BD99}"/>
              </a:ext>
            </a:extLst>
          </p:cNvPr>
          <p:cNvPicPr>
            <a:picLocks noChangeAspect="1"/>
          </p:cNvPicPr>
          <p:nvPr/>
        </p:nvPicPr>
        <p:blipFill rotWithShape="1">
          <a:blip r:embed="rId12"/>
          <a:srcRect r="3622"/>
          <a:stretch/>
        </p:blipFill>
        <p:spPr>
          <a:xfrm>
            <a:off x="324816" y="4008131"/>
            <a:ext cx="2018500" cy="2144675"/>
          </a:xfrm>
          <a:prstGeom prst="rect">
            <a:avLst/>
          </a:prstGeom>
        </p:spPr>
      </p:pic>
      <p:pic>
        <p:nvPicPr>
          <p:cNvPr id="44" name="Picture 43">
            <a:extLst>
              <a:ext uri="{FF2B5EF4-FFF2-40B4-BE49-F238E27FC236}">
                <a16:creationId xmlns:a16="http://schemas.microsoft.com/office/drawing/2014/main" id="{D008ED95-C2C1-174C-3D09-69F48F45528E}"/>
              </a:ext>
            </a:extLst>
          </p:cNvPr>
          <p:cNvPicPr>
            <a:picLocks noChangeAspect="1"/>
          </p:cNvPicPr>
          <p:nvPr/>
        </p:nvPicPr>
        <p:blipFill>
          <a:blip r:embed="rId13"/>
          <a:stretch>
            <a:fillRect/>
          </a:stretch>
        </p:blipFill>
        <p:spPr>
          <a:xfrm>
            <a:off x="10240239" y="3593109"/>
            <a:ext cx="2381303" cy="2438511"/>
          </a:xfrm>
          <a:prstGeom prst="rect">
            <a:avLst/>
          </a:prstGeom>
        </p:spPr>
      </p:pic>
      <p:sp>
        <p:nvSpPr>
          <p:cNvPr id="47" name="TextBox 46">
            <a:extLst>
              <a:ext uri="{FF2B5EF4-FFF2-40B4-BE49-F238E27FC236}">
                <a16:creationId xmlns:a16="http://schemas.microsoft.com/office/drawing/2014/main" id="{68F83AC4-383F-6B56-D060-B7CDE3C78542}"/>
              </a:ext>
            </a:extLst>
          </p:cNvPr>
          <p:cNvSpPr txBox="1"/>
          <p:nvPr/>
        </p:nvSpPr>
        <p:spPr>
          <a:xfrm>
            <a:off x="14272591" y="2305878"/>
            <a:ext cx="65" cy="369332"/>
          </a:xfrm>
          <a:prstGeom prst="rect">
            <a:avLst/>
          </a:prstGeom>
          <a:noFill/>
        </p:spPr>
        <p:txBody>
          <a:bodyPr wrap="non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1" name="TextBox 50">
            <a:extLst>
              <a:ext uri="{FF2B5EF4-FFF2-40B4-BE49-F238E27FC236}">
                <a16:creationId xmlns:a16="http://schemas.microsoft.com/office/drawing/2014/main" id="{5257F293-523B-6A55-3632-E88C2ECBB537}"/>
              </a:ext>
            </a:extLst>
          </p:cNvPr>
          <p:cNvSpPr txBox="1"/>
          <p:nvPr/>
        </p:nvSpPr>
        <p:spPr>
          <a:xfrm>
            <a:off x="1187034" y="4699469"/>
            <a:ext cx="545021" cy="276999"/>
          </a:xfrm>
          <a:prstGeom prst="rect">
            <a:avLst/>
          </a:prstGeom>
          <a:noFill/>
        </p:spPr>
        <p:txBody>
          <a:bodyPr wrap="non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alpha val="49936"/>
                  </a:srgbClr>
                </a:solidFill>
                <a:effectLst/>
                <a:uLnTx/>
                <a:uFillTx/>
                <a:latin typeface="Amazon Ember Display" panose="020F0603020204020204" pitchFamily="34" charset="0"/>
                <a:ea typeface="+mn-ea"/>
                <a:cs typeface="+mn-cs"/>
              </a:rPr>
              <a:t>BLOOM</a:t>
            </a:r>
          </a:p>
        </p:txBody>
      </p:sp>
      <p:cxnSp>
        <p:nvCxnSpPr>
          <p:cNvPr id="4" name="Straight Connector 3">
            <a:extLst>
              <a:ext uri="{FF2B5EF4-FFF2-40B4-BE49-F238E27FC236}">
                <a16:creationId xmlns:a16="http://schemas.microsoft.com/office/drawing/2014/main" id="{5844391C-7EC1-63F8-E775-A74B25979444}"/>
              </a:ext>
            </a:extLst>
          </p:cNvPr>
          <p:cNvCxnSpPr>
            <a:cxnSpLocks/>
          </p:cNvCxnSpPr>
          <p:nvPr/>
        </p:nvCxnSpPr>
        <p:spPr>
          <a:xfrm>
            <a:off x="638717" y="3144533"/>
            <a:ext cx="0" cy="1682799"/>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DB73C4E-C82B-811F-95B7-9A3D8CE9D8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7" name="TextBox 6">
            <a:extLst>
              <a:ext uri="{FF2B5EF4-FFF2-40B4-BE49-F238E27FC236}">
                <a16:creationId xmlns:a16="http://schemas.microsoft.com/office/drawing/2014/main" id="{CE07147F-FB12-9511-2EE1-658C2C10EEA7}"/>
              </a:ext>
            </a:extLst>
          </p:cNvPr>
          <p:cNvSpPr txBox="1"/>
          <p:nvPr/>
        </p:nvSpPr>
        <p:spPr>
          <a:xfrm>
            <a:off x="4796611" y="6389813"/>
            <a:ext cx="2598788" cy="184666"/>
          </a:xfrm>
          <a:prstGeom prst="rect">
            <a:avLst/>
          </a:prstGeom>
          <a:noFill/>
        </p:spPr>
        <p:txBody>
          <a:bodyPr wrap="none" rtlCol="0">
            <a:spAutoFit/>
          </a:bodyPr>
          <a:lstStyle/>
          <a:p>
            <a:pPr algn="ctr"/>
            <a:r>
              <a:rPr lang="en-US" sz="600" dirty="0"/>
              <a:t>© 2023, Amazon Web Services, Inc. or its affiliates. All rights reserved.</a:t>
            </a:r>
          </a:p>
        </p:txBody>
      </p:sp>
      <p:pic>
        <p:nvPicPr>
          <p:cNvPr id="18" name="Picture 17">
            <a:extLst>
              <a:ext uri="{FF2B5EF4-FFF2-40B4-BE49-F238E27FC236}">
                <a16:creationId xmlns:a16="http://schemas.microsoft.com/office/drawing/2014/main" id="{6F1FA124-DB94-B260-79AB-33ECB8C76BF3}"/>
              </a:ext>
            </a:extLst>
          </p:cNvPr>
          <p:cNvPicPr>
            <a:picLocks noChangeAspect="1"/>
          </p:cNvPicPr>
          <p:nvPr/>
        </p:nvPicPr>
        <p:blipFill>
          <a:blip r:embed="rId8"/>
          <a:stretch>
            <a:fillRect/>
          </a:stretch>
        </p:blipFill>
        <p:spPr>
          <a:xfrm>
            <a:off x="9895876" y="2525912"/>
            <a:ext cx="1227018" cy="1256496"/>
          </a:xfrm>
          <a:prstGeom prst="rect">
            <a:avLst/>
          </a:prstGeom>
        </p:spPr>
      </p:pic>
      <p:sp>
        <p:nvSpPr>
          <p:cNvPr id="20" name="Rectangle 19">
            <a:extLst>
              <a:ext uri="{FF2B5EF4-FFF2-40B4-BE49-F238E27FC236}">
                <a16:creationId xmlns:a16="http://schemas.microsoft.com/office/drawing/2014/main" id="{06034650-9EF2-92EE-8625-7BB19685A28A}"/>
              </a:ext>
            </a:extLst>
          </p:cNvPr>
          <p:cNvSpPr/>
          <p:nvPr/>
        </p:nvSpPr>
        <p:spPr>
          <a:xfrm>
            <a:off x="152400" y="2308758"/>
            <a:ext cx="12192000" cy="300048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21" name="TextBox 20">
            <a:extLst>
              <a:ext uri="{FF2B5EF4-FFF2-40B4-BE49-F238E27FC236}">
                <a16:creationId xmlns:a16="http://schemas.microsoft.com/office/drawing/2014/main" id="{7D0BC1AF-F436-4566-CBB1-C99CC4CB6817}"/>
              </a:ext>
            </a:extLst>
          </p:cNvPr>
          <p:cNvSpPr txBox="1"/>
          <p:nvPr/>
        </p:nvSpPr>
        <p:spPr>
          <a:xfrm>
            <a:off x="1152415" y="2712158"/>
            <a:ext cx="6641242" cy="584775"/>
          </a:xfrm>
          <a:prstGeom prst="rect">
            <a:avLst/>
          </a:prstGeom>
          <a:noFill/>
        </p:spPr>
        <p:txBody>
          <a:bodyPr wrap="non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E86CD3"/>
                </a:solidFill>
                <a:effectLst/>
                <a:uLnTx/>
                <a:uFillTx/>
                <a:latin typeface="Amazon Ember Display Heavy" panose="020F0803020204020204" pitchFamily="34" charset="0"/>
                <a:ea typeface="Amazon Ember Display Heavy" panose="020F0803020204020204" pitchFamily="34" charset="0"/>
                <a:cs typeface="Amazon Ember Display Heavy" panose="020F0803020204020204" pitchFamily="34" charset="0"/>
              </a:rPr>
              <a:t>Question: What is generative AI?</a:t>
            </a:r>
          </a:p>
        </p:txBody>
      </p:sp>
      <p:sp>
        <p:nvSpPr>
          <p:cNvPr id="22" name="TextBox 21">
            <a:extLst>
              <a:ext uri="{FF2B5EF4-FFF2-40B4-BE49-F238E27FC236}">
                <a16:creationId xmlns:a16="http://schemas.microsoft.com/office/drawing/2014/main" id="{46A16AB0-8B4B-70F1-3F51-E8A63AAB8A7B}"/>
              </a:ext>
            </a:extLst>
          </p:cNvPr>
          <p:cNvSpPr txBox="1"/>
          <p:nvPr/>
        </p:nvSpPr>
        <p:spPr>
          <a:xfrm>
            <a:off x="1152415" y="3345404"/>
            <a:ext cx="9111393" cy="1749197"/>
          </a:xfrm>
          <a:prstGeom prst="rect">
            <a:avLst/>
          </a:prstGeom>
          <a:noFill/>
        </p:spPr>
        <p:txBody>
          <a:bodyPr wrap="square" lIns="0" rIns="0" rtlCol="0">
            <a:spAutoFit/>
          </a:bodyPr>
          <a:lstStyle/>
          <a:p>
            <a:pPr marL="347472" lvl="0" indent="-347472">
              <a:spcBef>
                <a:spcPts val="1440"/>
              </a:spcBef>
              <a:buFont typeface="Amazon Ember Display" panose="020F0603020204020204" pitchFamily="34" charset="0"/>
              <a:buChar char="•"/>
              <a:defRPr/>
            </a:pPr>
            <a:r>
              <a:rPr lang="en-US" sz="2400" dirty="0"/>
              <a:t>Creates new content and ideas, including conversations, stories, images, videos, and music</a:t>
            </a:r>
          </a:p>
          <a:p>
            <a:pPr marL="347472" lvl="0" indent="-347472">
              <a:spcBef>
                <a:spcPts val="1440"/>
              </a:spcBef>
              <a:buFont typeface="Amazon Ember Display" panose="020F0603020204020204" pitchFamily="34" charset="0"/>
              <a:buChar char="•"/>
              <a:defRPr/>
            </a:pPr>
            <a:r>
              <a:rPr lang="en-US" sz="2400" dirty="0"/>
              <a:t>Powered by large models that are pretrained on vast corpora of data and commonly referred to as foundation models (FMs)</a:t>
            </a:r>
          </a:p>
        </p:txBody>
      </p:sp>
      <p:sp>
        <p:nvSpPr>
          <p:cNvPr id="23" name="TextBox 22">
            <a:extLst>
              <a:ext uri="{FF2B5EF4-FFF2-40B4-BE49-F238E27FC236}">
                <a16:creationId xmlns:a16="http://schemas.microsoft.com/office/drawing/2014/main" id="{0834A835-1EB3-B99C-34C1-F1781029936B}"/>
              </a:ext>
            </a:extLst>
          </p:cNvPr>
          <p:cNvSpPr txBox="1"/>
          <p:nvPr/>
        </p:nvSpPr>
        <p:spPr>
          <a:xfrm>
            <a:off x="1339434" y="4851869"/>
            <a:ext cx="545021" cy="276999"/>
          </a:xfrm>
          <a:prstGeom prst="rect">
            <a:avLst/>
          </a:prstGeom>
          <a:noFill/>
        </p:spPr>
        <p:txBody>
          <a:bodyPr wrap="non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alpha val="49936"/>
                  </a:srgbClr>
                </a:solidFill>
                <a:effectLst/>
                <a:uLnTx/>
                <a:uFillTx/>
                <a:latin typeface="Amazon Ember Display" panose="020F0603020204020204" pitchFamily="34" charset="0"/>
                <a:ea typeface="+mn-ea"/>
                <a:cs typeface="+mn-cs"/>
              </a:rPr>
              <a:t>BLOOM</a:t>
            </a:r>
          </a:p>
        </p:txBody>
      </p:sp>
    </p:spTree>
    <p:extLst>
      <p:ext uri="{BB962C8B-B14F-4D97-AF65-F5344CB8AC3E}">
        <p14:creationId xmlns:p14="http://schemas.microsoft.com/office/powerpoint/2010/main" val="330306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Oval 183">
            <a:extLst>
              <a:ext uri="{FF2B5EF4-FFF2-40B4-BE49-F238E27FC236}">
                <a16:creationId xmlns:a16="http://schemas.microsoft.com/office/drawing/2014/main" id="{BF41B145-105E-EC26-76C8-3E49F39435FB}"/>
              </a:ext>
            </a:extLst>
          </p:cNvPr>
          <p:cNvSpPr/>
          <p:nvPr/>
        </p:nvSpPr>
        <p:spPr>
          <a:xfrm rot="18869079">
            <a:off x="-1887300" y="-18017570"/>
            <a:ext cx="16601077" cy="16601077"/>
          </a:xfrm>
          <a:prstGeom prst="ellipse">
            <a:avLst/>
          </a:prstGeom>
          <a:solidFill>
            <a:schemeClr val="accent5">
              <a:alpha val="0"/>
            </a:schemeClr>
          </a:solidFill>
          <a:ln w="38100">
            <a:gradFill>
              <a:gsLst>
                <a:gs pos="0">
                  <a:schemeClr val="accent2"/>
                </a:gs>
                <a:gs pos="32000">
                  <a:schemeClr val="accent6"/>
                </a:gs>
                <a:gs pos="76000">
                  <a:schemeClr val="accent5"/>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6237" rtl="0" eaLnBrk="1" fontAlgn="auto" latinLnBrk="0" hangingPunct="1">
              <a:lnSpc>
                <a:spcPct val="100000"/>
              </a:lnSpc>
              <a:spcBef>
                <a:spcPts val="0"/>
              </a:spcBef>
              <a:spcAft>
                <a:spcPts val="0"/>
              </a:spcAft>
              <a:buClrTx/>
              <a:buSzTx/>
              <a:buFontTx/>
              <a:buNone/>
              <a:tabLst/>
              <a:defRPr/>
            </a:pPr>
            <a:r>
              <a:rPr kumimoji="0" lang="en-US" sz="1055" b="0" i="0" u="none" strike="noStrike" kern="1200" cap="none" spc="0" normalizeH="0" baseline="0" noProof="0" dirty="0">
                <a:ln>
                  <a:noFill/>
                </a:ln>
                <a:solidFill>
                  <a:srgbClr val="FFFFFF"/>
                </a:solidFill>
                <a:effectLst/>
                <a:uLnTx/>
                <a:uFillTx/>
                <a:latin typeface="Amazon Ember Display"/>
                <a:ea typeface="+mn-ea"/>
                <a:cs typeface="+mn-cs"/>
              </a:rPr>
              <a:t>z</a:t>
            </a:r>
          </a:p>
        </p:txBody>
      </p:sp>
      <p:sp>
        <p:nvSpPr>
          <p:cNvPr id="23" name="Title 1">
            <a:extLst>
              <a:ext uri="{FF2B5EF4-FFF2-40B4-BE49-F238E27FC236}">
                <a16:creationId xmlns:a16="http://schemas.microsoft.com/office/drawing/2014/main" id="{BAAB07B9-E91F-9FA4-66B7-8336CA06D6B1}"/>
              </a:ext>
            </a:extLst>
          </p:cNvPr>
          <p:cNvSpPr txBox="1">
            <a:spLocks/>
          </p:cNvSpPr>
          <p:nvPr/>
        </p:nvSpPr>
        <p:spPr>
          <a:xfrm>
            <a:off x="1715008" y="-6117980"/>
            <a:ext cx="8761984" cy="557006"/>
          </a:xfrm>
          <a:prstGeom prst="rect">
            <a:avLst/>
          </a:prstGeom>
        </p:spPr>
        <p:txBody>
          <a:bodyPr vert="horz" lIns="0" tIns="0" rIns="0" bIns="0" rtlCol="0" anchor="ctr">
            <a:noAutofit/>
          </a:bodyPr>
          <a:lstStyle>
            <a:lvl1pPr algn="ctr" defTabSz="914213" rtl="0" eaLnBrk="1" latinLnBrk="0" hangingPunct="1">
              <a:lnSpc>
                <a:spcPct val="90000"/>
              </a:lnSpc>
              <a:spcBef>
                <a:spcPct val="0"/>
              </a:spcBef>
              <a:buNone/>
              <a:defRPr lang="en-US" sz="4399" kern="1200">
                <a:solidFill>
                  <a:schemeClr val="bg1"/>
                </a:solidFill>
                <a:latin typeface="+mn-lt"/>
                <a:ea typeface="+mj-ea"/>
                <a:cs typeface="+mj-cs"/>
              </a:defRPr>
            </a:lvl1pPr>
          </a:lstStyle>
          <a:p>
            <a:pPr marL="0" marR="0" lvl="0" indent="0" algn="ctr" defTabSz="321053"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Amazon Ember Display Light"/>
                <a:ea typeface="+mj-ea"/>
                <a:cs typeface="+mj-cs"/>
              </a:rPr>
              <a:t>Unlocking the value of</a:t>
            </a:r>
            <a:br>
              <a:rPr kumimoji="0" lang="en-US" sz="3200" b="0" i="0" u="none" strike="noStrike" kern="1200" cap="none" spc="0" normalizeH="0" baseline="0" noProof="0" dirty="0">
                <a:ln>
                  <a:noFill/>
                </a:ln>
                <a:solidFill>
                  <a:srgbClr val="FFFFFF"/>
                </a:solidFill>
                <a:effectLst/>
                <a:uLnTx/>
                <a:uFillTx/>
                <a:latin typeface="Amazon Ember Display Light"/>
                <a:ea typeface="+mj-ea"/>
                <a:cs typeface="+mj-cs"/>
              </a:rPr>
            </a:br>
            <a:r>
              <a:rPr kumimoji="0" lang="en-US" sz="3200" b="1" i="0" u="none" strike="noStrike" kern="1200" cap="none" spc="0" normalizeH="0" baseline="0" noProof="0" dirty="0">
                <a:ln>
                  <a:noFill/>
                </a:ln>
                <a:gradFill>
                  <a:gsLst>
                    <a:gs pos="22000">
                      <a:srgbClr val="FDCC65"/>
                    </a:gs>
                    <a:gs pos="76000">
                      <a:srgbClr val="0155C4"/>
                    </a:gs>
                    <a:gs pos="58000">
                      <a:srgbClr val="802BFE"/>
                    </a:gs>
                    <a:gs pos="41000">
                      <a:srgbClr val="DF2885"/>
                    </a:gs>
                  </a:gsLst>
                  <a:lin ang="2700000" scaled="0"/>
                </a:gradFill>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Generative AI</a:t>
            </a:r>
          </a:p>
        </p:txBody>
      </p:sp>
      <p:grpSp>
        <p:nvGrpSpPr>
          <p:cNvPr id="69" name="Group 68">
            <a:extLst>
              <a:ext uri="{FF2B5EF4-FFF2-40B4-BE49-F238E27FC236}">
                <a16:creationId xmlns:a16="http://schemas.microsoft.com/office/drawing/2014/main" id="{C4407A73-CA7D-6C88-0894-D509487F9148}"/>
              </a:ext>
            </a:extLst>
          </p:cNvPr>
          <p:cNvGrpSpPr/>
          <p:nvPr/>
        </p:nvGrpSpPr>
        <p:grpSpPr>
          <a:xfrm>
            <a:off x="889219" y="-7214232"/>
            <a:ext cx="10236788" cy="2147012"/>
            <a:chOff x="1500557" y="881367"/>
            <a:chExt cx="17274580" cy="4658588"/>
          </a:xfrm>
        </p:grpSpPr>
        <p:grpSp>
          <p:nvGrpSpPr>
            <p:cNvPr id="70" name="Group 69">
              <a:extLst>
                <a:ext uri="{FF2B5EF4-FFF2-40B4-BE49-F238E27FC236}">
                  <a16:creationId xmlns:a16="http://schemas.microsoft.com/office/drawing/2014/main" id="{A17847A0-1D78-EDA1-FB14-91563961F909}"/>
                </a:ext>
              </a:extLst>
            </p:cNvPr>
            <p:cNvGrpSpPr/>
            <p:nvPr/>
          </p:nvGrpSpPr>
          <p:grpSpPr>
            <a:xfrm>
              <a:off x="1500557" y="1129144"/>
              <a:ext cx="8342636" cy="4410811"/>
              <a:chOff x="1326433" y="1279090"/>
              <a:chExt cx="8342636" cy="4410811"/>
            </a:xfrm>
          </p:grpSpPr>
          <p:sp>
            <p:nvSpPr>
              <p:cNvPr id="173" name="TextBox 172">
                <a:extLst>
                  <a:ext uri="{FF2B5EF4-FFF2-40B4-BE49-F238E27FC236}">
                    <a16:creationId xmlns:a16="http://schemas.microsoft.com/office/drawing/2014/main" id="{914E25F5-77D6-2A2C-B5CA-7B95F6838D2E}"/>
                  </a:ext>
                </a:extLst>
              </p:cNvPr>
              <p:cNvSpPr txBox="1"/>
              <p:nvPr/>
            </p:nvSpPr>
            <p:spPr>
              <a:xfrm>
                <a:off x="5371823" y="4381542"/>
                <a:ext cx="4297246" cy="1308359"/>
              </a:xfrm>
              <a:prstGeom prst="rect">
                <a:avLst/>
              </a:prstGeom>
              <a:noFill/>
            </p:spPr>
            <p:txBody>
              <a:bodyPr wrap="square" anchor="ctr" anchorCtr="0">
                <a:spAutoFit/>
              </a:bodyPr>
              <a:lstStyle/>
              <a:p>
                <a:pPr marL="0" marR="0" lvl="0" indent="0" algn="ctr" defTabSz="541867" rtl="0" eaLnBrk="1" fontAlgn="auto" latinLnBrk="0" hangingPunct="1">
                  <a:lnSpc>
                    <a:spcPct val="100000"/>
                  </a:lnSpc>
                  <a:spcBef>
                    <a:spcPts val="0"/>
                  </a:spcBef>
                  <a:spcAft>
                    <a:spcPts val="356"/>
                  </a:spcAft>
                  <a:buClrTx/>
                  <a:buSzTx/>
                  <a:buFontTx/>
                  <a:buNone/>
                  <a:tabLst/>
                  <a:defRPr/>
                </a:pPr>
                <a:r>
                  <a:rPr kumimoji="0" lang="en-US" sz="1659" b="0" i="0" u="none" strike="noStrike" kern="1200" cap="none" spc="0" normalizeH="0" baseline="0" noProof="0" dirty="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Massive amounts of</a:t>
                </a:r>
                <a:br>
                  <a:rPr kumimoji="0" lang="en-US" sz="1659" b="0" i="0" u="none" strike="noStrike" kern="1200" cap="none" spc="0" normalizeH="0" baseline="0" noProof="0" dirty="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r>
                  <a:rPr kumimoji="0" lang="en-US" sz="1659" b="1"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rPr>
                  <a:t>unlabeled</a:t>
                </a:r>
                <a:r>
                  <a:rPr kumimoji="0" lang="en-US" sz="1659"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rPr>
                  <a:t> data</a:t>
                </a:r>
                <a:endParaRPr kumimoji="0" lang="en-US" sz="1659" b="0" i="0" u="none" strike="noStrike" kern="1200" cap="none" spc="3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74" name="TextBox 173">
                <a:extLst>
                  <a:ext uri="{FF2B5EF4-FFF2-40B4-BE49-F238E27FC236}">
                    <a16:creationId xmlns:a16="http://schemas.microsoft.com/office/drawing/2014/main" id="{A11BC3DE-9B7C-FD1B-6CA8-C679755F2B8C}"/>
                  </a:ext>
                </a:extLst>
              </p:cNvPr>
              <p:cNvSpPr txBox="1"/>
              <p:nvPr/>
            </p:nvSpPr>
            <p:spPr>
              <a:xfrm>
                <a:off x="1326433" y="4381542"/>
                <a:ext cx="4297246" cy="1308359"/>
              </a:xfrm>
              <a:prstGeom prst="rect">
                <a:avLst/>
              </a:prstGeom>
              <a:noFill/>
            </p:spPr>
            <p:txBody>
              <a:bodyPr wrap="square" anchor="ctr" anchorCtr="0">
                <a:spAutoFit/>
              </a:bodyPr>
              <a:lstStyle/>
              <a:p>
                <a:pPr marL="0" marR="0" lvl="0" indent="0" algn="ctr" defTabSz="541867" rtl="0" eaLnBrk="1" fontAlgn="auto" latinLnBrk="0" hangingPunct="1">
                  <a:lnSpc>
                    <a:spcPct val="100000"/>
                  </a:lnSpc>
                  <a:spcBef>
                    <a:spcPts val="0"/>
                  </a:spcBef>
                  <a:spcAft>
                    <a:spcPts val="356"/>
                  </a:spcAft>
                  <a:buClrTx/>
                  <a:buSzTx/>
                  <a:buFontTx/>
                  <a:buNone/>
                  <a:tabLst/>
                  <a:defRPr/>
                </a:pPr>
                <a:r>
                  <a:rPr kumimoji="0" lang="en-US" sz="1659"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Maximizing accuracy for</a:t>
                </a:r>
                <a:br>
                  <a:rPr kumimoji="0" lang="en-US" sz="1659"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Light" panose="020F0403020204020204" pitchFamily="34" charset="0"/>
                    <a:cs typeface="Amazon Ember Display Light" panose="020F0403020204020204" pitchFamily="34" charset="0"/>
                  </a:rPr>
                </a:br>
                <a:r>
                  <a:rPr kumimoji="0" lang="en-US" sz="1659" b="1"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rPr>
                  <a:t>broad domain</a:t>
                </a:r>
                <a:endParaRPr kumimoji="0" lang="en-US" sz="1659" b="1" i="0" u="none" strike="noStrike" kern="1200" cap="none" spc="0" normalizeH="0" baseline="0" noProof="0" dirty="0">
                  <a:ln>
                    <a:noFill/>
                  </a:ln>
                  <a:solidFill>
                    <a:srgbClr val="FF8500"/>
                  </a:solidFill>
                  <a:effectLst/>
                  <a:uLnTx/>
                  <a:uFillTx/>
                  <a:latin typeface="Amazon Ember Display" panose="020F0603020204020204" pitchFamily="34" charset="0"/>
                  <a:ea typeface="+mn-ea"/>
                  <a:cs typeface="+mn-cs"/>
                </a:endParaRPr>
              </a:p>
            </p:txBody>
          </p:sp>
          <p:sp>
            <p:nvSpPr>
              <p:cNvPr id="175" name="TextBox 174">
                <a:extLst>
                  <a:ext uri="{FF2B5EF4-FFF2-40B4-BE49-F238E27FC236}">
                    <a16:creationId xmlns:a16="http://schemas.microsoft.com/office/drawing/2014/main" id="{443F9C04-111E-2233-3484-8DB34C49C030}"/>
                  </a:ext>
                </a:extLst>
              </p:cNvPr>
              <p:cNvSpPr txBox="1"/>
              <p:nvPr/>
            </p:nvSpPr>
            <p:spPr>
              <a:xfrm>
                <a:off x="3463076" y="2793385"/>
                <a:ext cx="4135148" cy="1150031"/>
              </a:xfrm>
              <a:prstGeom prst="rect">
                <a:avLst/>
              </a:prstGeom>
              <a:noFill/>
            </p:spPr>
            <p:txBody>
              <a:bodyPr wrap="square" lIns="0" rIns="0" rtlCol="0">
                <a:spAutoFit/>
              </a:bodyPr>
              <a:lstStyle/>
              <a:p>
                <a:pPr marL="0" marR="0" lvl="0" indent="0" algn="ctr" defTabSz="541867" rtl="0" eaLnBrk="1" fontAlgn="auto" latinLnBrk="0" hangingPunct="1">
                  <a:lnSpc>
                    <a:spcPct val="100000"/>
                  </a:lnSpc>
                  <a:spcBef>
                    <a:spcPts val="0"/>
                  </a:spcBef>
                  <a:spcAft>
                    <a:spcPts val="0"/>
                  </a:spcAft>
                  <a:buClrTx/>
                  <a:buSzTx/>
                  <a:buFontTx/>
                  <a:buNone/>
                  <a:tabLst/>
                  <a:defRPr/>
                </a:pPr>
                <a:r>
                  <a:rPr kumimoji="0" lang="en-US" sz="2844" b="1" i="0" u="none" strike="noStrike" kern="1200" cap="none" spc="0" normalizeH="0" baseline="0" noProof="0" dirty="0">
                    <a:ln>
                      <a:noFill/>
                    </a:ln>
                    <a:gradFill>
                      <a:gsLst>
                        <a:gs pos="2000">
                          <a:srgbClr val="FDCC65"/>
                        </a:gs>
                        <a:gs pos="100000">
                          <a:srgbClr val="DF2885"/>
                        </a:gs>
                      </a:gsLst>
                      <a:lin ang="2700000" scaled="0"/>
                    </a:gradFill>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Pre-training</a:t>
                </a:r>
              </a:p>
            </p:txBody>
          </p:sp>
          <p:grpSp>
            <p:nvGrpSpPr>
              <p:cNvPr id="176" name="Graphic 190">
                <a:extLst>
                  <a:ext uri="{FF2B5EF4-FFF2-40B4-BE49-F238E27FC236}">
                    <a16:creationId xmlns:a16="http://schemas.microsoft.com/office/drawing/2014/main" id="{A7DE62E2-0255-146B-7539-78BAA9FBD540}"/>
                  </a:ext>
                </a:extLst>
              </p:cNvPr>
              <p:cNvGrpSpPr>
                <a:grpSpLocks noChangeAspect="1"/>
              </p:cNvGrpSpPr>
              <p:nvPr/>
            </p:nvGrpSpPr>
            <p:grpSpPr>
              <a:xfrm>
                <a:off x="4661754" y="1279090"/>
                <a:ext cx="1737792" cy="1221462"/>
                <a:chOff x="6556542" y="4372213"/>
                <a:chExt cx="579000" cy="397154"/>
              </a:xfrm>
              <a:noFill/>
            </p:grpSpPr>
            <p:sp>
              <p:nvSpPr>
                <p:cNvPr id="179" name="Freeform: Shape 34">
                  <a:extLst>
                    <a:ext uri="{FF2B5EF4-FFF2-40B4-BE49-F238E27FC236}">
                      <a16:creationId xmlns:a16="http://schemas.microsoft.com/office/drawing/2014/main" id="{A50AA192-F10D-8E9D-A557-14CD74B43477}"/>
                    </a:ext>
                  </a:extLst>
                </p:cNvPr>
                <p:cNvSpPr/>
                <p:nvPr/>
              </p:nvSpPr>
              <p:spPr>
                <a:xfrm>
                  <a:off x="6556542" y="4466833"/>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grpFill/>
                <a:ln w="38100" cap="flat">
                  <a:solidFill>
                    <a:srgbClr val="FFFFFF"/>
                  </a:solidFill>
                  <a:prstDash val="solid"/>
                  <a:round/>
                </a:ln>
              </p:spPr>
              <p:txBody>
                <a:bodyPr rtlCol="0" anchor="ctr"/>
                <a:lstStyle/>
                <a:p>
                  <a:pPr marL="0" marR="0" lvl="0" indent="0" algn="l" defTabSz="54188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80" name="Freeform: Shape 36">
                  <a:extLst>
                    <a:ext uri="{FF2B5EF4-FFF2-40B4-BE49-F238E27FC236}">
                      <a16:creationId xmlns:a16="http://schemas.microsoft.com/office/drawing/2014/main" id="{4D9F1FBF-5CD0-62E0-E520-6850C08EDBBE}"/>
                    </a:ext>
                  </a:extLst>
                </p:cNvPr>
                <p:cNvSpPr/>
                <p:nvPr/>
              </p:nvSpPr>
              <p:spPr>
                <a:xfrm>
                  <a:off x="6836869"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grpFill/>
                <a:ln w="38100" cap="flat">
                  <a:solidFill>
                    <a:srgbClr val="FFFFFF"/>
                  </a:solidFill>
                  <a:prstDash val="solid"/>
                  <a:round/>
                </a:ln>
              </p:spPr>
              <p:txBody>
                <a:bodyPr rtlCol="0" anchor="ctr"/>
                <a:lstStyle/>
                <a:p>
                  <a:pPr marL="0" marR="0" lvl="0" indent="0" algn="l" defTabSz="54188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81" name="Freeform: Shape 38">
                  <a:extLst>
                    <a:ext uri="{FF2B5EF4-FFF2-40B4-BE49-F238E27FC236}">
                      <a16:creationId xmlns:a16="http://schemas.microsoft.com/office/drawing/2014/main" id="{F8E82C0E-CE3A-934D-1D75-2E88B4CF98DB}"/>
                    </a:ext>
                  </a:extLst>
                </p:cNvPr>
                <p:cNvSpPr/>
                <p:nvPr/>
              </p:nvSpPr>
              <p:spPr>
                <a:xfrm>
                  <a:off x="6736455" y="4565953"/>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38100" cap="flat">
                  <a:solidFill>
                    <a:srgbClr val="FFFFFF"/>
                  </a:solidFill>
                  <a:prstDash val="solid"/>
                  <a:round/>
                </a:ln>
              </p:spPr>
              <p:txBody>
                <a:bodyPr rtlCol="0" anchor="ctr"/>
                <a:lstStyle/>
                <a:p>
                  <a:pPr marL="0" marR="0" lvl="0" indent="0" algn="l" defTabSz="54188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82" name="Freeform: Shape 39">
                  <a:extLst>
                    <a:ext uri="{FF2B5EF4-FFF2-40B4-BE49-F238E27FC236}">
                      <a16:creationId xmlns:a16="http://schemas.microsoft.com/office/drawing/2014/main" id="{AE78F720-94E6-AB80-219F-BA68C234E1E2}"/>
                    </a:ext>
                  </a:extLst>
                </p:cNvPr>
                <p:cNvSpPr/>
                <p:nvPr/>
              </p:nvSpPr>
              <p:spPr>
                <a:xfrm>
                  <a:off x="6684957"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grpFill/>
                <a:ln w="38100" cap="flat">
                  <a:solidFill>
                    <a:srgbClr val="FFFFFF"/>
                  </a:solidFill>
                  <a:prstDash val="solid"/>
                  <a:round/>
                </a:ln>
              </p:spPr>
              <p:txBody>
                <a:bodyPr rtlCol="0" anchor="ctr"/>
                <a:lstStyle/>
                <a:p>
                  <a:pPr marL="0" marR="0" lvl="0" indent="0" algn="l" defTabSz="54188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83" name="Freeform: Shape 40">
                  <a:extLst>
                    <a:ext uri="{FF2B5EF4-FFF2-40B4-BE49-F238E27FC236}">
                      <a16:creationId xmlns:a16="http://schemas.microsoft.com/office/drawing/2014/main" id="{C0944629-5D63-5628-C940-B1B998059E4D}"/>
                    </a:ext>
                  </a:extLst>
                </p:cNvPr>
                <p:cNvSpPr/>
                <p:nvPr/>
              </p:nvSpPr>
              <p:spPr>
                <a:xfrm>
                  <a:off x="6919262"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grpFill/>
                <a:ln w="38100" cap="flat">
                  <a:solidFill>
                    <a:srgbClr val="FFFFFF"/>
                  </a:solidFill>
                  <a:prstDash val="solid"/>
                  <a:round/>
                </a:ln>
              </p:spPr>
              <p:txBody>
                <a:bodyPr rtlCol="0" anchor="ctr"/>
                <a:lstStyle/>
                <a:p>
                  <a:pPr marL="0" marR="0" lvl="0" indent="0" algn="l" defTabSz="54188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sp>
            <p:nvSpPr>
              <p:cNvPr id="177" name="TextBox 176">
                <a:extLst>
                  <a:ext uri="{FF2B5EF4-FFF2-40B4-BE49-F238E27FC236}">
                    <a16:creationId xmlns:a16="http://schemas.microsoft.com/office/drawing/2014/main" id="{D3ECB8DE-5FF2-B215-21AD-BE3A976CF99C}"/>
                  </a:ext>
                </a:extLst>
              </p:cNvPr>
              <p:cNvSpPr txBox="1"/>
              <p:nvPr/>
            </p:nvSpPr>
            <p:spPr>
              <a:xfrm>
                <a:off x="2148210" y="3941387"/>
                <a:ext cx="2686326" cy="675188"/>
              </a:xfrm>
              <a:prstGeom prst="rect">
                <a:avLst/>
              </a:prstGeom>
              <a:noFill/>
            </p:spPr>
            <p:txBody>
              <a:bodyPr wrap="square" lIns="0" rIns="0" rtlCol="0">
                <a:spAutoFit/>
              </a:bodyPr>
              <a:lstStyle/>
              <a:p>
                <a:pPr marL="0" marR="0" lvl="0" indent="0" algn="ctr" defTabSz="536237" rtl="0" eaLnBrk="1" fontAlgn="auto" latinLnBrk="0" hangingPunct="1">
                  <a:lnSpc>
                    <a:spcPct val="100000"/>
                  </a:lnSpc>
                  <a:spcBef>
                    <a:spcPts val="0"/>
                  </a:spcBef>
                  <a:spcAft>
                    <a:spcPts val="0"/>
                  </a:spcAft>
                  <a:buClrTx/>
                  <a:buSzTx/>
                  <a:buFontTx/>
                  <a:buNone/>
                  <a:tabLst/>
                  <a:defRPr/>
                </a:pPr>
                <a:r>
                  <a:rPr kumimoji="0" lang="en-US" sz="1422" b="1" i="0" u="none" strike="noStrike" kern="1200" cap="none" spc="178"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PURPOSE</a:t>
                </a:r>
              </a:p>
            </p:txBody>
          </p:sp>
          <p:sp>
            <p:nvSpPr>
              <p:cNvPr id="178" name="TextBox 177">
                <a:extLst>
                  <a:ext uri="{FF2B5EF4-FFF2-40B4-BE49-F238E27FC236}">
                    <a16:creationId xmlns:a16="http://schemas.microsoft.com/office/drawing/2014/main" id="{024015BD-FFE4-7A18-070A-4167BE155823}"/>
                  </a:ext>
                </a:extLst>
              </p:cNvPr>
              <p:cNvSpPr txBox="1"/>
              <p:nvPr/>
            </p:nvSpPr>
            <p:spPr>
              <a:xfrm>
                <a:off x="6195838" y="3941387"/>
                <a:ext cx="2686326" cy="675188"/>
              </a:xfrm>
              <a:prstGeom prst="rect">
                <a:avLst/>
              </a:prstGeom>
              <a:noFill/>
            </p:spPr>
            <p:txBody>
              <a:bodyPr wrap="square" lIns="0" rIns="0" rtlCol="0">
                <a:spAutoFit/>
              </a:bodyPr>
              <a:lstStyle/>
              <a:p>
                <a:pPr marL="0" marR="0" lvl="0" indent="0" algn="ctr" defTabSz="536237" rtl="0" eaLnBrk="1" fontAlgn="auto" latinLnBrk="0" hangingPunct="1">
                  <a:lnSpc>
                    <a:spcPct val="100000"/>
                  </a:lnSpc>
                  <a:spcBef>
                    <a:spcPts val="0"/>
                  </a:spcBef>
                  <a:spcAft>
                    <a:spcPts val="0"/>
                  </a:spcAft>
                  <a:buClrTx/>
                  <a:buSzTx/>
                  <a:buFontTx/>
                  <a:buNone/>
                  <a:tabLst/>
                  <a:defRPr/>
                </a:pPr>
                <a:r>
                  <a:rPr kumimoji="0" lang="en-US" sz="1422" b="1" i="0" u="none" strike="noStrike" kern="1200" cap="none" spc="178"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DATA NEED</a:t>
                </a:r>
              </a:p>
            </p:txBody>
          </p:sp>
        </p:grpSp>
        <p:grpSp>
          <p:nvGrpSpPr>
            <p:cNvPr id="71" name="Group 70">
              <a:extLst>
                <a:ext uri="{FF2B5EF4-FFF2-40B4-BE49-F238E27FC236}">
                  <a16:creationId xmlns:a16="http://schemas.microsoft.com/office/drawing/2014/main" id="{C4B8ACF4-7E85-D01E-667A-91A6C8C0A072}"/>
                </a:ext>
              </a:extLst>
            </p:cNvPr>
            <p:cNvGrpSpPr/>
            <p:nvPr/>
          </p:nvGrpSpPr>
          <p:grpSpPr>
            <a:xfrm>
              <a:off x="8254019" y="2639915"/>
              <a:ext cx="4065963" cy="821078"/>
              <a:chOff x="8427058" y="2789861"/>
              <a:chExt cx="4065963" cy="821078"/>
            </a:xfrm>
          </p:grpSpPr>
          <p:cxnSp>
            <p:nvCxnSpPr>
              <p:cNvPr id="169" name="Straight Connector 168">
                <a:extLst>
                  <a:ext uri="{FF2B5EF4-FFF2-40B4-BE49-F238E27FC236}">
                    <a16:creationId xmlns:a16="http://schemas.microsoft.com/office/drawing/2014/main" id="{86CF01B3-B4AE-83F9-73B3-0373F43B1E67}"/>
                  </a:ext>
                </a:extLst>
              </p:cNvPr>
              <p:cNvCxnSpPr>
                <a:cxnSpLocks/>
              </p:cNvCxnSpPr>
              <p:nvPr/>
            </p:nvCxnSpPr>
            <p:spPr>
              <a:xfrm>
                <a:off x="8427058" y="3200400"/>
                <a:ext cx="4065963" cy="0"/>
              </a:xfrm>
              <a:prstGeom prst="line">
                <a:avLst/>
              </a:prstGeom>
              <a:ln w="38100" cap="rnd">
                <a:gradFill>
                  <a:gsLst>
                    <a:gs pos="0">
                      <a:schemeClr val="accent6"/>
                    </a:gs>
                    <a:gs pos="100000">
                      <a:schemeClr val="accent5"/>
                    </a:gs>
                  </a:gsLst>
                  <a:lin ang="2700000" scaled="0"/>
                </a:gra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33FC8581-4837-793F-7FDD-11B228E4EBDC}"/>
                  </a:ext>
                </a:extLst>
              </p:cNvPr>
              <p:cNvGrpSpPr/>
              <p:nvPr/>
            </p:nvGrpSpPr>
            <p:grpSpPr>
              <a:xfrm>
                <a:off x="10049500" y="2789861"/>
                <a:ext cx="821078" cy="821078"/>
                <a:chOff x="17601056" y="1110184"/>
                <a:chExt cx="466344" cy="466344"/>
              </a:xfrm>
            </p:grpSpPr>
            <p:sp>
              <p:nvSpPr>
                <p:cNvPr id="171" name="Oval 170">
                  <a:extLst>
                    <a:ext uri="{FF2B5EF4-FFF2-40B4-BE49-F238E27FC236}">
                      <a16:creationId xmlns:a16="http://schemas.microsoft.com/office/drawing/2014/main" id="{C18A509D-8E52-C77A-DE59-4DEE012FB987}"/>
                    </a:ext>
                  </a:extLst>
                </p:cNvPr>
                <p:cNvSpPr/>
                <p:nvPr/>
              </p:nvSpPr>
              <p:spPr bwMode="auto">
                <a:xfrm>
                  <a:off x="17601056" y="1110184"/>
                  <a:ext cx="466344" cy="466344"/>
                </a:xfrm>
                <a:prstGeom prst="ellipse">
                  <a:avLst/>
                </a:prstGeom>
                <a:solidFill>
                  <a:schemeClr val="bg2"/>
                </a:solidFill>
                <a:ln w="38100" cap="flat">
                  <a:gradFill>
                    <a:gsLst>
                      <a:gs pos="100000">
                        <a:schemeClr val="accent5"/>
                      </a:gs>
                      <a:gs pos="0">
                        <a:schemeClr val="accent6"/>
                      </a:gs>
                    </a:gsLst>
                    <a:lin ang="2700000" scaled="0"/>
                  </a:gra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72" name="Freeform 34">
                  <a:extLst>
                    <a:ext uri="{FF2B5EF4-FFF2-40B4-BE49-F238E27FC236}">
                      <a16:creationId xmlns:a16="http://schemas.microsoft.com/office/drawing/2014/main" id="{D20F19F0-7E55-D582-D315-C98BA5719765}"/>
                    </a:ext>
                  </a:extLst>
                </p:cNvPr>
                <p:cNvSpPr>
                  <a:spLocks/>
                </p:cNvSpPr>
                <p:nvPr/>
              </p:nvSpPr>
              <p:spPr bwMode="auto">
                <a:xfrm>
                  <a:off x="17668169" y="1225009"/>
                  <a:ext cx="314655" cy="236695"/>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38100" cap="flat">
                  <a:gradFill>
                    <a:gsLst>
                      <a:gs pos="100000">
                        <a:schemeClr val="accent5"/>
                      </a:gs>
                      <a:gs pos="0">
                        <a:schemeClr val="accent6"/>
                      </a:gs>
                    </a:gsLst>
                    <a:lin ang="2700000" scaled="0"/>
                  </a:gra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grpSp>
          <p:nvGrpSpPr>
            <p:cNvPr id="72" name="Group 71">
              <a:extLst>
                <a:ext uri="{FF2B5EF4-FFF2-40B4-BE49-F238E27FC236}">
                  <a16:creationId xmlns:a16="http://schemas.microsoft.com/office/drawing/2014/main" id="{C8CADF03-E2B8-E5E2-1D7F-24D576899BDA}"/>
                </a:ext>
              </a:extLst>
            </p:cNvPr>
            <p:cNvGrpSpPr/>
            <p:nvPr/>
          </p:nvGrpSpPr>
          <p:grpSpPr>
            <a:xfrm>
              <a:off x="10854296" y="881367"/>
              <a:ext cx="7920841" cy="4658587"/>
              <a:chOff x="10854296" y="881367"/>
              <a:chExt cx="7920841" cy="4658587"/>
            </a:xfrm>
          </p:grpSpPr>
          <p:grpSp>
            <p:nvGrpSpPr>
              <p:cNvPr id="73" name="Group 72">
                <a:extLst>
                  <a:ext uri="{FF2B5EF4-FFF2-40B4-BE49-F238E27FC236}">
                    <a16:creationId xmlns:a16="http://schemas.microsoft.com/office/drawing/2014/main" id="{6BBA13E1-0CC2-5E2F-D7A1-CCBA8E9F5A92}"/>
                  </a:ext>
                </a:extLst>
              </p:cNvPr>
              <p:cNvGrpSpPr/>
              <p:nvPr/>
            </p:nvGrpSpPr>
            <p:grpSpPr>
              <a:xfrm>
                <a:off x="10854296" y="1510817"/>
                <a:ext cx="7920841" cy="4029137"/>
                <a:chOff x="10854296" y="1660763"/>
                <a:chExt cx="7920841" cy="4029137"/>
              </a:xfrm>
            </p:grpSpPr>
            <p:sp>
              <p:nvSpPr>
                <p:cNvPr id="158" name="TextBox 157">
                  <a:extLst>
                    <a:ext uri="{FF2B5EF4-FFF2-40B4-BE49-F238E27FC236}">
                      <a16:creationId xmlns:a16="http://schemas.microsoft.com/office/drawing/2014/main" id="{EA0C1C5C-13CD-99B8-C619-3160B2CF8087}"/>
                    </a:ext>
                  </a:extLst>
                </p:cNvPr>
                <p:cNvSpPr txBox="1"/>
                <p:nvPr/>
              </p:nvSpPr>
              <p:spPr>
                <a:xfrm>
                  <a:off x="10854296" y="4381540"/>
                  <a:ext cx="4117046" cy="1308360"/>
                </a:xfrm>
                <a:prstGeom prst="rect">
                  <a:avLst/>
                </a:prstGeom>
                <a:noFill/>
              </p:spPr>
              <p:txBody>
                <a:bodyPr wrap="square" anchor="ctr" anchorCtr="0">
                  <a:spAutoFit/>
                </a:bodyPr>
                <a:lstStyle/>
                <a:p>
                  <a:pPr marL="0" marR="0" lvl="0" indent="0" algn="ctr" defTabSz="541867" rtl="0" eaLnBrk="1" fontAlgn="auto" latinLnBrk="0" hangingPunct="1">
                    <a:lnSpc>
                      <a:spcPct val="100000"/>
                    </a:lnSpc>
                    <a:spcBef>
                      <a:spcPts val="0"/>
                    </a:spcBef>
                    <a:spcAft>
                      <a:spcPts val="356"/>
                    </a:spcAft>
                    <a:buClrTx/>
                    <a:buSzTx/>
                    <a:buFontTx/>
                    <a:buNone/>
                    <a:tabLst/>
                    <a:defRPr/>
                  </a:pPr>
                  <a:r>
                    <a:rPr kumimoji="0" lang="en-US" sz="1659"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Maximizing accuracy </a:t>
                  </a:r>
                  <a:br>
                    <a:rPr kumimoji="0" lang="en-US" sz="1659"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r>
                    <a:rPr kumimoji="0" lang="en-US" sz="1659"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for</a:t>
                  </a:r>
                  <a:r>
                    <a:rPr kumimoji="0" lang="en-US" sz="1659"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rPr>
                    <a:t> </a:t>
                  </a:r>
                  <a:r>
                    <a:rPr kumimoji="0" lang="en-US" sz="1659" b="1"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rPr>
                    <a:t>specific tasks </a:t>
                  </a:r>
                  <a:endParaRPr kumimoji="0" lang="en-US" sz="1659" b="1" i="0" u="none" strike="noStrike" kern="1200" cap="none" spc="0" normalizeH="0" baseline="0" noProof="0" dirty="0">
                    <a:ln>
                      <a:noFill/>
                    </a:ln>
                    <a:solidFill>
                      <a:srgbClr val="FF8500"/>
                    </a:solidFill>
                    <a:effectLst/>
                    <a:uLnTx/>
                    <a:uFillTx/>
                    <a:latin typeface="Amazon Ember Display" panose="020F0603020204020204" pitchFamily="34" charset="0"/>
                    <a:ea typeface="+mn-ea"/>
                    <a:cs typeface="+mn-cs"/>
                  </a:endParaRPr>
                </a:p>
              </p:txBody>
            </p:sp>
            <p:grpSp>
              <p:nvGrpSpPr>
                <p:cNvPr id="159" name="Group 158">
                  <a:extLst>
                    <a:ext uri="{FF2B5EF4-FFF2-40B4-BE49-F238E27FC236}">
                      <a16:creationId xmlns:a16="http://schemas.microsoft.com/office/drawing/2014/main" id="{5070207D-FE24-CA16-24F7-C418B615C3FF}"/>
                    </a:ext>
                  </a:extLst>
                </p:cNvPr>
                <p:cNvGrpSpPr/>
                <p:nvPr/>
              </p:nvGrpSpPr>
              <p:grpSpPr>
                <a:xfrm>
                  <a:off x="11604116" y="1660763"/>
                  <a:ext cx="7171021" cy="4029137"/>
                  <a:chOff x="11421234" y="1660763"/>
                  <a:chExt cx="7171021" cy="4029137"/>
                </a:xfrm>
              </p:grpSpPr>
              <p:sp>
                <p:nvSpPr>
                  <p:cNvPr id="160" name="TextBox 159">
                    <a:extLst>
                      <a:ext uri="{FF2B5EF4-FFF2-40B4-BE49-F238E27FC236}">
                        <a16:creationId xmlns:a16="http://schemas.microsoft.com/office/drawing/2014/main" id="{F31C1585-5CE6-8EA9-AF53-B0496F72A3C9}"/>
                      </a:ext>
                    </a:extLst>
                  </p:cNvPr>
                  <p:cNvSpPr txBox="1"/>
                  <p:nvPr/>
                </p:nvSpPr>
                <p:spPr>
                  <a:xfrm>
                    <a:off x="12597600" y="2793386"/>
                    <a:ext cx="4135148" cy="1150031"/>
                  </a:xfrm>
                  <a:prstGeom prst="rect">
                    <a:avLst/>
                  </a:prstGeom>
                  <a:noFill/>
                </p:spPr>
                <p:txBody>
                  <a:bodyPr wrap="square" lIns="0" rIns="0" rtlCol="0">
                    <a:spAutoFit/>
                  </a:bodyPr>
                  <a:lstStyle/>
                  <a:p>
                    <a:pPr marL="0" marR="0" lvl="0" indent="0" algn="ctr" defTabSz="541867" rtl="0" eaLnBrk="1" fontAlgn="auto" latinLnBrk="0" hangingPunct="1">
                      <a:lnSpc>
                        <a:spcPct val="100000"/>
                      </a:lnSpc>
                      <a:spcBef>
                        <a:spcPts val="0"/>
                      </a:spcBef>
                      <a:spcAft>
                        <a:spcPts val="0"/>
                      </a:spcAft>
                      <a:buClrTx/>
                      <a:buSzTx/>
                      <a:buFontTx/>
                      <a:buNone/>
                      <a:tabLst/>
                      <a:defRPr/>
                    </a:pPr>
                    <a:r>
                      <a:rPr kumimoji="0" lang="en-US" sz="2844" b="1" i="0" u="none" strike="noStrike" kern="1200" cap="none" spc="0" normalizeH="0" baseline="0" noProof="0" dirty="0">
                        <a:ln>
                          <a:noFill/>
                        </a:ln>
                        <a:gradFill>
                          <a:gsLst>
                            <a:gs pos="100000">
                              <a:srgbClr val="802BFE"/>
                            </a:gs>
                            <a:gs pos="0">
                              <a:srgbClr val="DF2885"/>
                            </a:gs>
                          </a:gsLst>
                          <a:lin ang="2700000" scaled="0"/>
                        </a:gradFill>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Fine-tuning</a:t>
                    </a:r>
                  </a:p>
                </p:txBody>
              </p:sp>
              <p:grpSp>
                <p:nvGrpSpPr>
                  <p:cNvPr id="161" name="Graphic 190">
                    <a:extLst>
                      <a:ext uri="{FF2B5EF4-FFF2-40B4-BE49-F238E27FC236}">
                        <a16:creationId xmlns:a16="http://schemas.microsoft.com/office/drawing/2014/main" id="{821CC243-7C65-9832-347B-82B087CD8EE2}"/>
                      </a:ext>
                    </a:extLst>
                  </p:cNvPr>
                  <p:cNvGrpSpPr>
                    <a:grpSpLocks noChangeAspect="1"/>
                  </p:cNvGrpSpPr>
                  <p:nvPr/>
                </p:nvGrpSpPr>
                <p:grpSpPr>
                  <a:xfrm>
                    <a:off x="13544113" y="1660763"/>
                    <a:ext cx="1737786" cy="930457"/>
                    <a:chOff x="7164518" y="4464954"/>
                    <a:chExt cx="578998" cy="302534"/>
                  </a:xfrm>
                  <a:solidFill>
                    <a:schemeClr val="bg2"/>
                  </a:solidFill>
                </p:grpSpPr>
                <p:sp>
                  <p:nvSpPr>
                    <p:cNvPr id="165" name="Freeform: Shape 9">
                      <a:extLst>
                        <a:ext uri="{FF2B5EF4-FFF2-40B4-BE49-F238E27FC236}">
                          <a16:creationId xmlns:a16="http://schemas.microsoft.com/office/drawing/2014/main" id="{7170171C-5139-A8A3-6C72-06FE386E3933}"/>
                        </a:ext>
                      </a:extLst>
                    </p:cNvPr>
                    <p:cNvSpPr/>
                    <p:nvPr/>
                  </p:nvSpPr>
                  <p:spPr>
                    <a:xfrm>
                      <a:off x="7164518" y="4464954"/>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38100" cap="flat">
                      <a:solidFill>
                        <a:schemeClr val="tx1"/>
                      </a:solidFill>
                      <a:prstDash val="solid"/>
                      <a:round/>
                    </a:ln>
                  </p:spPr>
                  <p:txBody>
                    <a:bodyPr rtlCol="0" anchor="ctr"/>
                    <a:lstStyle/>
                    <a:p>
                      <a:pPr marL="0" marR="0" lvl="0" indent="0" algn="l" defTabSz="54188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66" name="Freeform: Shape 10">
                      <a:extLst>
                        <a:ext uri="{FF2B5EF4-FFF2-40B4-BE49-F238E27FC236}">
                          <a16:creationId xmlns:a16="http://schemas.microsoft.com/office/drawing/2014/main" id="{27726F47-06AB-0FD1-6A6F-9920933DAB08}"/>
                        </a:ext>
                      </a:extLst>
                    </p:cNvPr>
                    <p:cNvSpPr/>
                    <p:nvPr/>
                  </p:nvSpPr>
                  <p:spPr>
                    <a:xfrm>
                      <a:off x="7253025" y="4553783"/>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38100" cap="flat">
                      <a:solidFill>
                        <a:schemeClr val="tx1"/>
                      </a:solidFill>
                      <a:prstDash val="solid"/>
                      <a:round/>
                    </a:ln>
                  </p:spPr>
                  <p:txBody>
                    <a:bodyPr rtlCol="0" anchor="ctr"/>
                    <a:lstStyle/>
                    <a:p>
                      <a:pPr marL="0" marR="0" lvl="0" indent="0" algn="l" defTabSz="54188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67" name="Freeform: Shape 13">
                      <a:extLst>
                        <a:ext uri="{FF2B5EF4-FFF2-40B4-BE49-F238E27FC236}">
                          <a16:creationId xmlns:a16="http://schemas.microsoft.com/office/drawing/2014/main" id="{A0722754-2190-1BD8-BC51-D33DB2380481}"/>
                        </a:ext>
                      </a:extLst>
                    </p:cNvPr>
                    <p:cNvSpPr/>
                    <p:nvPr/>
                  </p:nvSpPr>
                  <p:spPr>
                    <a:xfrm>
                      <a:off x="7344429" y="4564076"/>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38100" cap="flat">
                      <a:solidFill>
                        <a:schemeClr val="tx1"/>
                      </a:solidFill>
                      <a:prstDash val="solid"/>
                      <a:round/>
                    </a:ln>
                  </p:spPr>
                  <p:txBody>
                    <a:bodyPr rtlCol="0" anchor="ctr"/>
                    <a:lstStyle/>
                    <a:p>
                      <a:pPr marL="0" marR="0" lvl="0" indent="0" algn="l" defTabSz="54188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68" name="Freeform: Shape 14">
                      <a:extLst>
                        <a:ext uri="{FF2B5EF4-FFF2-40B4-BE49-F238E27FC236}">
                          <a16:creationId xmlns:a16="http://schemas.microsoft.com/office/drawing/2014/main" id="{9536FB80-2BB8-EC08-1275-51006C924F5D}"/>
                        </a:ext>
                      </a:extLst>
                    </p:cNvPr>
                    <p:cNvSpPr/>
                    <p:nvPr/>
                  </p:nvSpPr>
                  <p:spPr>
                    <a:xfrm>
                      <a:off x="7292937" y="4596910"/>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38100" cap="flat">
                      <a:solidFill>
                        <a:schemeClr val="tx1"/>
                      </a:solidFill>
                      <a:prstDash val="solid"/>
                      <a:round/>
                    </a:ln>
                  </p:spPr>
                  <p:txBody>
                    <a:bodyPr rtlCol="0" anchor="ctr"/>
                    <a:lstStyle/>
                    <a:p>
                      <a:pPr marL="0" marR="0" lvl="0" indent="0" algn="l" defTabSz="54188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sp>
                <p:nvSpPr>
                  <p:cNvPr id="162" name="TextBox 161">
                    <a:extLst>
                      <a:ext uri="{FF2B5EF4-FFF2-40B4-BE49-F238E27FC236}">
                        <a16:creationId xmlns:a16="http://schemas.microsoft.com/office/drawing/2014/main" id="{34C73F4F-2317-C822-D2DD-B2C4F9532105}"/>
                      </a:ext>
                    </a:extLst>
                  </p:cNvPr>
                  <p:cNvSpPr txBox="1"/>
                  <p:nvPr/>
                </p:nvSpPr>
                <p:spPr>
                  <a:xfrm>
                    <a:off x="14475209" y="4381541"/>
                    <a:ext cx="4117046" cy="1308359"/>
                  </a:xfrm>
                  <a:prstGeom prst="rect">
                    <a:avLst/>
                  </a:prstGeom>
                  <a:noFill/>
                </p:spPr>
                <p:txBody>
                  <a:bodyPr wrap="square" anchor="ctr" anchorCtr="0">
                    <a:spAutoFit/>
                  </a:bodyPr>
                  <a:lstStyle/>
                  <a:p>
                    <a:pPr marL="0" marR="0" lvl="0" indent="0" algn="ctr" defTabSz="541867" rtl="0" eaLnBrk="1" fontAlgn="auto" latinLnBrk="0" hangingPunct="1">
                      <a:lnSpc>
                        <a:spcPct val="100000"/>
                      </a:lnSpc>
                      <a:spcBef>
                        <a:spcPts val="0"/>
                      </a:spcBef>
                      <a:spcAft>
                        <a:spcPts val="356"/>
                      </a:spcAft>
                      <a:buClrTx/>
                      <a:buSzTx/>
                      <a:buFontTx/>
                      <a:buNone/>
                      <a:tabLst/>
                      <a:defRPr/>
                    </a:pPr>
                    <a:r>
                      <a:rPr kumimoji="0" lang="en-US" sz="1659" b="1"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rPr>
                      <a:t>Small number </a:t>
                    </a:r>
                    <a:br>
                      <a:rPr kumimoji="0" lang="en-US" sz="1659" b="1"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rPr>
                    </a:br>
                    <a:r>
                      <a:rPr kumimoji="0" lang="en-US" sz="1659" b="0" i="0" u="none" strike="noStrike" kern="1200" cap="none" spc="0" normalizeH="0" baseline="0" noProof="0" dirty="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of labeled </a:t>
                    </a:r>
                    <a:r>
                      <a:rPr kumimoji="0" lang="en-US" sz="1659" b="0" i="0" u="none" strike="noStrike" kern="1200" cap="none" spc="30" normalizeH="0" baseline="0" noProof="0" dirty="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examples</a:t>
                    </a:r>
                  </a:p>
                </p:txBody>
              </p:sp>
              <p:sp>
                <p:nvSpPr>
                  <p:cNvPr id="163" name="TextBox 162">
                    <a:extLst>
                      <a:ext uri="{FF2B5EF4-FFF2-40B4-BE49-F238E27FC236}">
                        <a16:creationId xmlns:a16="http://schemas.microsoft.com/office/drawing/2014/main" id="{90CC1953-678F-A3D1-BA6B-70071A0B4CFE}"/>
                      </a:ext>
                    </a:extLst>
                  </p:cNvPr>
                  <p:cNvSpPr txBox="1"/>
                  <p:nvPr/>
                </p:nvSpPr>
                <p:spPr>
                  <a:xfrm>
                    <a:off x="11421234" y="3941386"/>
                    <a:ext cx="2686326" cy="675188"/>
                  </a:xfrm>
                  <a:prstGeom prst="rect">
                    <a:avLst/>
                  </a:prstGeom>
                  <a:noFill/>
                </p:spPr>
                <p:txBody>
                  <a:bodyPr wrap="square" lIns="0" rIns="0" rtlCol="0">
                    <a:spAutoFit/>
                  </a:bodyPr>
                  <a:lstStyle/>
                  <a:p>
                    <a:pPr marL="0" marR="0" lvl="0" indent="0" algn="ctr" defTabSz="536237" rtl="0" eaLnBrk="1" fontAlgn="auto" latinLnBrk="0" hangingPunct="1">
                      <a:lnSpc>
                        <a:spcPct val="100000"/>
                      </a:lnSpc>
                      <a:spcBef>
                        <a:spcPts val="0"/>
                      </a:spcBef>
                      <a:spcAft>
                        <a:spcPts val="0"/>
                      </a:spcAft>
                      <a:buClrTx/>
                      <a:buSzTx/>
                      <a:buFontTx/>
                      <a:buNone/>
                      <a:tabLst/>
                      <a:defRPr/>
                    </a:pPr>
                    <a:r>
                      <a:rPr kumimoji="0" lang="en-US" sz="1422" b="1" i="0" u="none" strike="noStrike" kern="1200" cap="none" spc="178"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PURPOSE</a:t>
                    </a:r>
                  </a:p>
                </p:txBody>
              </p:sp>
              <p:sp>
                <p:nvSpPr>
                  <p:cNvPr id="164" name="TextBox 163">
                    <a:extLst>
                      <a:ext uri="{FF2B5EF4-FFF2-40B4-BE49-F238E27FC236}">
                        <a16:creationId xmlns:a16="http://schemas.microsoft.com/office/drawing/2014/main" id="{DC8C71BB-3DCC-B6AA-0926-643D7272C0CE}"/>
                      </a:ext>
                    </a:extLst>
                  </p:cNvPr>
                  <p:cNvSpPr txBox="1"/>
                  <p:nvPr/>
                </p:nvSpPr>
                <p:spPr>
                  <a:xfrm>
                    <a:off x="15209125" y="3941386"/>
                    <a:ext cx="2686326" cy="675188"/>
                  </a:xfrm>
                  <a:prstGeom prst="rect">
                    <a:avLst/>
                  </a:prstGeom>
                  <a:noFill/>
                </p:spPr>
                <p:txBody>
                  <a:bodyPr wrap="square" lIns="0" rIns="0" rtlCol="0">
                    <a:spAutoFit/>
                  </a:bodyPr>
                  <a:lstStyle/>
                  <a:p>
                    <a:pPr marL="0" marR="0" lvl="0" indent="0" algn="ctr" defTabSz="536237" rtl="0" eaLnBrk="1" fontAlgn="auto" latinLnBrk="0" hangingPunct="1">
                      <a:lnSpc>
                        <a:spcPct val="100000"/>
                      </a:lnSpc>
                      <a:spcBef>
                        <a:spcPts val="0"/>
                      </a:spcBef>
                      <a:spcAft>
                        <a:spcPts val="0"/>
                      </a:spcAft>
                      <a:buClrTx/>
                      <a:buSzTx/>
                      <a:buFontTx/>
                      <a:buNone/>
                      <a:tabLst/>
                      <a:defRPr/>
                    </a:pPr>
                    <a:r>
                      <a:rPr kumimoji="0" lang="en-US" sz="1422" b="1" i="0" u="none" strike="noStrike" kern="1200" cap="none" spc="178"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DATA NEED</a:t>
                    </a:r>
                  </a:p>
                </p:txBody>
              </p:sp>
            </p:grpSp>
          </p:grpSp>
          <p:grpSp>
            <p:nvGrpSpPr>
              <p:cNvPr id="74" name="Group 73">
                <a:extLst>
                  <a:ext uri="{FF2B5EF4-FFF2-40B4-BE49-F238E27FC236}">
                    <a16:creationId xmlns:a16="http://schemas.microsoft.com/office/drawing/2014/main" id="{9896AB77-C1B5-0611-7736-91A5A3F0CC72}"/>
                  </a:ext>
                </a:extLst>
              </p:cNvPr>
              <p:cNvGrpSpPr/>
              <p:nvPr/>
            </p:nvGrpSpPr>
            <p:grpSpPr>
              <a:xfrm>
                <a:off x="14565009" y="1113221"/>
                <a:ext cx="589244" cy="589244"/>
                <a:chOff x="10028861" y="2792315"/>
                <a:chExt cx="821078" cy="821078"/>
              </a:xfrm>
            </p:grpSpPr>
            <p:sp>
              <p:nvSpPr>
                <p:cNvPr id="154" name="Oval 153">
                  <a:extLst>
                    <a:ext uri="{FF2B5EF4-FFF2-40B4-BE49-F238E27FC236}">
                      <a16:creationId xmlns:a16="http://schemas.microsoft.com/office/drawing/2014/main" id="{F688729E-8654-1FF4-E544-F4017F4151A8}"/>
                    </a:ext>
                  </a:extLst>
                </p:cNvPr>
                <p:cNvSpPr/>
                <p:nvPr/>
              </p:nvSpPr>
              <p:spPr bwMode="auto">
                <a:xfrm>
                  <a:off x="10028861" y="2792315"/>
                  <a:ext cx="821078" cy="821078"/>
                </a:xfrm>
                <a:prstGeom prst="ellipse">
                  <a:avLst/>
                </a:prstGeom>
                <a:solidFill>
                  <a:schemeClr val="bg2"/>
                </a:solidFill>
                <a:ln w="38100" cap="flat">
                  <a:solidFill>
                    <a:schemeClr val="tx2"/>
                  </a:soli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7" name="Freeform 34">
                  <a:extLst>
                    <a:ext uri="{FF2B5EF4-FFF2-40B4-BE49-F238E27FC236}">
                      <a16:creationId xmlns:a16="http://schemas.microsoft.com/office/drawing/2014/main" id="{ABF0C219-E462-3988-0FA5-4D911FC4DB04}"/>
                    </a:ext>
                  </a:extLst>
                </p:cNvPr>
                <p:cNvSpPr>
                  <a:spLocks/>
                </p:cNvSpPr>
                <p:nvPr/>
              </p:nvSpPr>
              <p:spPr bwMode="auto">
                <a:xfrm>
                  <a:off x="10147025" y="2994484"/>
                  <a:ext cx="554004" cy="416742"/>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38100" cap="flat">
                  <a:solidFill>
                    <a:schemeClr val="tx2"/>
                  </a:soli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nvGrpSpPr>
              <p:cNvPr id="75" name="Group 74">
                <a:extLst>
                  <a:ext uri="{FF2B5EF4-FFF2-40B4-BE49-F238E27FC236}">
                    <a16:creationId xmlns:a16="http://schemas.microsoft.com/office/drawing/2014/main" id="{6865496B-C5E6-F5E8-4361-C60DAFB8C6F7}"/>
                  </a:ext>
                </a:extLst>
              </p:cNvPr>
              <p:cNvGrpSpPr/>
              <p:nvPr/>
            </p:nvGrpSpPr>
            <p:grpSpPr>
              <a:xfrm rot="1546980">
                <a:off x="14409599" y="881367"/>
                <a:ext cx="1104494" cy="618360"/>
                <a:chOff x="14307384" y="855597"/>
                <a:chExt cx="1104494" cy="618360"/>
              </a:xfrm>
            </p:grpSpPr>
            <p:sp>
              <p:nvSpPr>
                <p:cNvPr id="76" name="Oval 75">
                  <a:extLst>
                    <a:ext uri="{FF2B5EF4-FFF2-40B4-BE49-F238E27FC236}">
                      <a16:creationId xmlns:a16="http://schemas.microsoft.com/office/drawing/2014/main" id="{A70745B3-169A-2E2F-A33B-E2AF0557EED5}"/>
                    </a:ext>
                  </a:extLst>
                </p:cNvPr>
                <p:cNvSpPr/>
                <p:nvPr/>
              </p:nvSpPr>
              <p:spPr bwMode="auto">
                <a:xfrm rot="5400000">
                  <a:off x="14793521" y="855597"/>
                  <a:ext cx="132221" cy="132221"/>
                </a:xfrm>
                <a:prstGeom prst="ellipse">
                  <a:avLst/>
                </a:prstGeom>
                <a:solidFill>
                  <a:schemeClr val="bg2"/>
                </a:solidFill>
                <a:ln w="38100" cap="flat">
                  <a:solidFill>
                    <a:schemeClr val="tx2"/>
                  </a:soli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7" name="Oval 76">
                  <a:extLst>
                    <a:ext uri="{FF2B5EF4-FFF2-40B4-BE49-F238E27FC236}">
                      <a16:creationId xmlns:a16="http://schemas.microsoft.com/office/drawing/2014/main" id="{FAE11D60-BF0D-E4EB-30CD-675C9F019393}"/>
                    </a:ext>
                  </a:extLst>
                </p:cNvPr>
                <p:cNvSpPr/>
                <p:nvPr/>
              </p:nvSpPr>
              <p:spPr bwMode="auto">
                <a:xfrm rot="9000000">
                  <a:off x="15214527" y="1098666"/>
                  <a:ext cx="132221" cy="132221"/>
                </a:xfrm>
                <a:prstGeom prst="ellipse">
                  <a:avLst/>
                </a:prstGeom>
                <a:solidFill>
                  <a:schemeClr val="bg2"/>
                </a:solidFill>
                <a:ln w="38100" cap="flat">
                  <a:solidFill>
                    <a:schemeClr val="tx2"/>
                  </a:soli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8" name="Oval 77">
                  <a:extLst>
                    <a:ext uri="{FF2B5EF4-FFF2-40B4-BE49-F238E27FC236}">
                      <a16:creationId xmlns:a16="http://schemas.microsoft.com/office/drawing/2014/main" id="{B1E60309-6703-0580-00ED-BA91FEFAC5B7}"/>
                    </a:ext>
                  </a:extLst>
                </p:cNvPr>
                <p:cNvSpPr/>
                <p:nvPr/>
              </p:nvSpPr>
              <p:spPr bwMode="auto">
                <a:xfrm rot="7200000">
                  <a:off x="15036589" y="920728"/>
                  <a:ext cx="132221" cy="132221"/>
                </a:xfrm>
                <a:prstGeom prst="ellipse">
                  <a:avLst/>
                </a:prstGeom>
                <a:solidFill>
                  <a:schemeClr val="bg2"/>
                </a:solidFill>
                <a:ln w="38100" cap="flat">
                  <a:solidFill>
                    <a:schemeClr val="tx2"/>
                  </a:soli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grpSp>
              <p:nvGrpSpPr>
                <p:cNvPr id="147" name="Group 146">
                  <a:extLst>
                    <a:ext uri="{FF2B5EF4-FFF2-40B4-BE49-F238E27FC236}">
                      <a16:creationId xmlns:a16="http://schemas.microsoft.com/office/drawing/2014/main" id="{80A8618B-C602-07FD-4BD1-B8083D1600C6}"/>
                    </a:ext>
                  </a:extLst>
                </p:cNvPr>
                <p:cNvGrpSpPr/>
                <p:nvPr/>
              </p:nvGrpSpPr>
              <p:grpSpPr>
                <a:xfrm>
                  <a:off x="14307384" y="1341736"/>
                  <a:ext cx="1104494" cy="132221"/>
                  <a:chOff x="14307515" y="1165050"/>
                  <a:chExt cx="1104494" cy="132221"/>
                </a:xfrm>
              </p:grpSpPr>
              <p:sp>
                <p:nvSpPr>
                  <p:cNvPr id="152" name="Oval 151">
                    <a:extLst>
                      <a:ext uri="{FF2B5EF4-FFF2-40B4-BE49-F238E27FC236}">
                        <a16:creationId xmlns:a16="http://schemas.microsoft.com/office/drawing/2014/main" id="{5B23F945-3DF6-8B4A-E320-D3BCF59EE4D4}"/>
                      </a:ext>
                    </a:extLst>
                  </p:cNvPr>
                  <p:cNvSpPr/>
                  <p:nvPr/>
                </p:nvSpPr>
                <p:spPr bwMode="auto">
                  <a:xfrm>
                    <a:off x="14307515" y="1165050"/>
                    <a:ext cx="132221" cy="132221"/>
                  </a:xfrm>
                  <a:prstGeom prst="ellipse">
                    <a:avLst/>
                  </a:prstGeom>
                  <a:solidFill>
                    <a:schemeClr val="bg2"/>
                  </a:solidFill>
                  <a:ln w="38100" cap="flat">
                    <a:solidFill>
                      <a:schemeClr val="tx2"/>
                    </a:soli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3" name="Oval 152">
                    <a:extLst>
                      <a:ext uri="{FF2B5EF4-FFF2-40B4-BE49-F238E27FC236}">
                        <a16:creationId xmlns:a16="http://schemas.microsoft.com/office/drawing/2014/main" id="{58FDCCAC-C4F8-B99A-2F62-80222FB6CCC7}"/>
                      </a:ext>
                    </a:extLst>
                  </p:cNvPr>
                  <p:cNvSpPr/>
                  <p:nvPr/>
                </p:nvSpPr>
                <p:spPr bwMode="auto">
                  <a:xfrm>
                    <a:off x="15279788" y="1165050"/>
                    <a:ext cx="132221" cy="132221"/>
                  </a:xfrm>
                  <a:prstGeom prst="ellipse">
                    <a:avLst/>
                  </a:prstGeom>
                  <a:solidFill>
                    <a:schemeClr val="bg2"/>
                  </a:solidFill>
                  <a:ln w="38100" cap="flat">
                    <a:solidFill>
                      <a:schemeClr val="tx2"/>
                    </a:soli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grpSp>
            <p:sp>
              <p:nvSpPr>
                <p:cNvPr id="148" name="Oval 147">
                  <a:extLst>
                    <a:ext uri="{FF2B5EF4-FFF2-40B4-BE49-F238E27FC236}">
                      <a16:creationId xmlns:a16="http://schemas.microsoft.com/office/drawing/2014/main" id="{303DE4E8-5A5D-451A-F5BA-D6D5CCEEA305}"/>
                    </a:ext>
                  </a:extLst>
                </p:cNvPr>
                <p:cNvSpPr/>
                <p:nvPr/>
              </p:nvSpPr>
              <p:spPr bwMode="auto">
                <a:xfrm rot="1800000">
                  <a:off x="14372514" y="1098669"/>
                  <a:ext cx="132221" cy="132221"/>
                </a:xfrm>
                <a:prstGeom prst="ellipse">
                  <a:avLst/>
                </a:prstGeom>
                <a:solidFill>
                  <a:schemeClr val="bg2"/>
                </a:solidFill>
                <a:ln w="38100" cap="flat">
                  <a:solidFill>
                    <a:schemeClr val="tx2"/>
                  </a:soli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1" name="Oval 150">
                  <a:extLst>
                    <a:ext uri="{FF2B5EF4-FFF2-40B4-BE49-F238E27FC236}">
                      <a16:creationId xmlns:a16="http://schemas.microsoft.com/office/drawing/2014/main" id="{3D5DDB46-D8A6-943E-4056-DA0A86F6310C}"/>
                    </a:ext>
                  </a:extLst>
                </p:cNvPr>
                <p:cNvSpPr/>
                <p:nvPr/>
              </p:nvSpPr>
              <p:spPr bwMode="auto">
                <a:xfrm rot="3600000">
                  <a:off x="14550452" y="920731"/>
                  <a:ext cx="132221" cy="132221"/>
                </a:xfrm>
                <a:prstGeom prst="ellipse">
                  <a:avLst/>
                </a:prstGeom>
                <a:solidFill>
                  <a:schemeClr val="bg2"/>
                </a:solidFill>
                <a:ln w="38100" cap="flat">
                  <a:solidFill>
                    <a:schemeClr val="tx2"/>
                  </a:solidFill>
                  <a:prstDash val="solid"/>
                  <a:round/>
                </a:ln>
              </p:spPr>
              <p:txBody>
                <a:bodyPr rtlCol="0" anchor="ctr"/>
                <a:lstStyle/>
                <a:p>
                  <a:pPr marL="0" marR="0" lvl="0" indent="0" algn="l" defTabSz="536237" rtl="0" eaLnBrk="1" fontAlgn="auto" latinLnBrk="0" hangingPunct="1">
                    <a:lnSpc>
                      <a:spcPct val="100000"/>
                    </a:lnSpc>
                    <a:spcBef>
                      <a:spcPts val="0"/>
                    </a:spcBef>
                    <a:spcAft>
                      <a:spcPts val="0"/>
                    </a:spcAft>
                    <a:buClrTx/>
                    <a:buSzTx/>
                    <a:buFontTx/>
                    <a:buNone/>
                    <a:tabLst/>
                    <a:defRPr/>
                  </a:pPr>
                  <a:endParaRPr kumimoji="0" lang="en-US" sz="1055" b="0"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grpSp>
      <p:grpSp>
        <p:nvGrpSpPr>
          <p:cNvPr id="253" name="Group 252">
            <a:extLst>
              <a:ext uri="{FF2B5EF4-FFF2-40B4-BE49-F238E27FC236}">
                <a16:creationId xmlns:a16="http://schemas.microsoft.com/office/drawing/2014/main" id="{657179B5-E563-1039-BF21-07B366CE3541}"/>
              </a:ext>
            </a:extLst>
          </p:cNvPr>
          <p:cNvGrpSpPr/>
          <p:nvPr/>
        </p:nvGrpSpPr>
        <p:grpSpPr>
          <a:xfrm>
            <a:off x="5973389" y="2740887"/>
            <a:ext cx="2186331" cy="969298"/>
            <a:chOff x="8224902" y="2330761"/>
            <a:chExt cx="3689434" cy="1635690"/>
          </a:xfrm>
        </p:grpSpPr>
        <p:cxnSp>
          <p:nvCxnSpPr>
            <p:cNvPr id="254" name="Straight Connector 253">
              <a:extLst>
                <a:ext uri="{FF2B5EF4-FFF2-40B4-BE49-F238E27FC236}">
                  <a16:creationId xmlns:a16="http://schemas.microsoft.com/office/drawing/2014/main" id="{27D1B012-03F5-0E16-32E3-3EF4446AA74D}"/>
                </a:ext>
              </a:extLst>
            </p:cNvPr>
            <p:cNvCxnSpPr>
              <a:cxnSpLocks/>
            </p:cNvCxnSpPr>
            <p:nvPr/>
          </p:nvCxnSpPr>
          <p:spPr>
            <a:xfrm>
              <a:off x="8364812" y="2467584"/>
              <a:ext cx="802950" cy="323434"/>
            </a:xfrm>
            <a:prstGeom prst="line">
              <a:avLst/>
            </a:prstGeom>
            <a:noFill/>
            <a:ln w="38100" cap="rnd" cmpd="sng" algn="ctr">
              <a:solidFill>
                <a:schemeClr val="tx1"/>
              </a:solidFill>
              <a:prstDash val="solid"/>
              <a:miter lim="800000"/>
            </a:ln>
            <a:effectLst/>
          </p:spPr>
        </p:cxnSp>
        <p:cxnSp>
          <p:nvCxnSpPr>
            <p:cNvPr id="255" name="Straight Connector 254">
              <a:extLst>
                <a:ext uri="{FF2B5EF4-FFF2-40B4-BE49-F238E27FC236}">
                  <a16:creationId xmlns:a16="http://schemas.microsoft.com/office/drawing/2014/main" id="{38202183-DBE0-7EDB-CE71-28D2965F4333}"/>
                </a:ext>
              </a:extLst>
            </p:cNvPr>
            <p:cNvCxnSpPr>
              <a:cxnSpLocks/>
            </p:cNvCxnSpPr>
            <p:nvPr/>
          </p:nvCxnSpPr>
          <p:spPr>
            <a:xfrm flipV="1">
              <a:off x="8364812" y="2802305"/>
              <a:ext cx="802950" cy="353107"/>
            </a:xfrm>
            <a:prstGeom prst="line">
              <a:avLst/>
            </a:prstGeom>
            <a:noFill/>
            <a:ln w="38100" cap="rnd" cmpd="sng" algn="ctr">
              <a:solidFill>
                <a:schemeClr val="tx1"/>
              </a:solidFill>
              <a:prstDash val="solid"/>
              <a:miter lim="800000"/>
            </a:ln>
            <a:effectLst/>
          </p:spPr>
        </p:cxnSp>
        <p:cxnSp>
          <p:nvCxnSpPr>
            <p:cNvPr id="256" name="Straight Connector 255">
              <a:extLst>
                <a:ext uri="{FF2B5EF4-FFF2-40B4-BE49-F238E27FC236}">
                  <a16:creationId xmlns:a16="http://schemas.microsoft.com/office/drawing/2014/main" id="{8B811496-D99B-A5E0-2759-6A4CE71E7F29}"/>
                </a:ext>
              </a:extLst>
            </p:cNvPr>
            <p:cNvCxnSpPr>
              <a:cxnSpLocks/>
            </p:cNvCxnSpPr>
            <p:nvPr/>
          </p:nvCxnSpPr>
          <p:spPr>
            <a:xfrm>
              <a:off x="8364812" y="3155926"/>
              <a:ext cx="802950" cy="315051"/>
            </a:xfrm>
            <a:prstGeom prst="line">
              <a:avLst/>
            </a:prstGeom>
            <a:noFill/>
            <a:ln w="38100" cap="rnd" cmpd="sng" algn="ctr">
              <a:solidFill>
                <a:schemeClr val="tx1"/>
              </a:solidFill>
              <a:prstDash val="solid"/>
              <a:miter lim="800000"/>
            </a:ln>
            <a:effectLst/>
          </p:spPr>
        </p:cxnSp>
        <p:cxnSp>
          <p:nvCxnSpPr>
            <p:cNvPr id="257" name="Straight Connector 256">
              <a:extLst>
                <a:ext uri="{FF2B5EF4-FFF2-40B4-BE49-F238E27FC236}">
                  <a16:creationId xmlns:a16="http://schemas.microsoft.com/office/drawing/2014/main" id="{3F01703D-95F5-8D54-FDD3-B01FC0FA2B90}"/>
                </a:ext>
              </a:extLst>
            </p:cNvPr>
            <p:cNvCxnSpPr>
              <a:cxnSpLocks/>
            </p:cNvCxnSpPr>
            <p:nvPr/>
          </p:nvCxnSpPr>
          <p:spPr>
            <a:xfrm flipV="1">
              <a:off x="8367410" y="3470977"/>
              <a:ext cx="800352" cy="364116"/>
            </a:xfrm>
            <a:prstGeom prst="line">
              <a:avLst/>
            </a:prstGeom>
            <a:noFill/>
            <a:ln w="38100" cap="rnd" cmpd="sng" algn="ctr">
              <a:solidFill>
                <a:schemeClr val="tx1"/>
              </a:solidFill>
              <a:prstDash val="solid"/>
              <a:miter lim="800000"/>
            </a:ln>
            <a:effectLst/>
          </p:spPr>
        </p:cxnSp>
        <p:cxnSp>
          <p:nvCxnSpPr>
            <p:cNvPr id="258" name="Straight Connector 257">
              <a:extLst>
                <a:ext uri="{FF2B5EF4-FFF2-40B4-BE49-F238E27FC236}">
                  <a16:creationId xmlns:a16="http://schemas.microsoft.com/office/drawing/2014/main" id="{3DD77506-1DCE-BDB6-6E0D-BF768722F4D6}"/>
                </a:ext>
              </a:extLst>
            </p:cNvPr>
            <p:cNvCxnSpPr>
              <a:cxnSpLocks/>
            </p:cNvCxnSpPr>
            <p:nvPr/>
          </p:nvCxnSpPr>
          <p:spPr>
            <a:xfrm flipH="1">
              <a:off x="9936723" y="3148488"/>
              <a:ext cx="913915" cy="686605"/>
            </a:xfrm>
            <a:prstGeom prst="line">
              <a:avLst/>
            </a:prstGeom>
            <a:noFill/>
            <a:ln w="38100" cap="rnd" cmpd="sng" algn="ctr">
              <a:solidFill>
                <a:schemeClr val="tx1"/>
              </a:solidFill>
              <a:prstDash val="solid"/>
              <a:miter lim="800000"/>
            </a:ln>
            <a:effectLst/>
          </p:spPr>
        </p:cxnSp>
        <p:cxnSp>
          <p:nvCxnSpPr>
            <p:cNvPr id="259" name="Straight Connector 258">
              <a:extLst>
                <a:ext uri="{FF2B5EF4-FFF2-40B4-BE49-F238E27FC236}">
                  <a16:creationId xmlns:a16="http://schemas.microsoft.com/office/drawing/2014/main" id="{DA78759A-42CA-5B6B-3174-B48984915255}"/>
                </a:ext>
              </a:extLst>
            </p:cNvPr>
            <p:cNvCxnSpPr>
              <a:cxnSpLocks/>
            </p:cNvCxnSpPr>
            <p:nvPr/>
          </p:nvCxnSpPr>
          <p:spPr>
            <a:xfrm flipH="1" flipV="1">
              <a:off x="9936723" y="2464354"/>
              <a:ext cx="913915" cy="684133"/>
            </a:xfrm>
            <a:prstGeom prst="line">
              <a:avLst/>
            </a:prstGeom>
            <a:noFill/>
            <a:ln w="38100" cap="rnd" cmpd="sng" algn="ctr">
              <a:solidFill>
                <a:schemeClr val="tx1"/>
              </a:solidFill>
              <a:prstDash val="solid"/>
              <a:miter lim="800000"/>
            </a:ln>
            <a:effectLst/>
          </p:spPr>
        </p:cxnSp>
        <p:cxnSp>
          <p:nvCxnSpPr>
            <p:cNvPr id="260" name="Straight Connector 259">
              <a:extLst>
                <a:ext uri="{FF2B5EF4-FFF2-40B4-BE49-F238E27FC236}">
                  <a16:creationId xmlns:a16="http://schemas.microsoft.com/office/drawing/2014/main" id="{9AABBC68-5C2E-A0BE-04F1-65752BBFE298}"/>
                </a:ext>
              </a:extLst>
            </p:cNvPr>
            <p:cNvCxnSpPr>
              <a:cxnSpLocks/>
            </p:cNvCxnSpPr>
            <p:nvPr/>
          </p:nvCxnSpPr>
          <p:spPr>
            <a:xfrm>
              <a:off x="10850737" y="3148606"/>
              <a:ext cx="925713" cy="0"/>
            </a:xfrm>
            <a:prstGeom prst="line">
              <a:avLst/>
            </a:prstGeom>
            <a:noFill/>
            <a:ln w="38100" cap="rnd" cmpd="sng" algn="ctr">
              <a:solidFill>
                <a:schemeClr val="tx1"/>
              </a:solidFill>
              <a:prstDash val="solid"/>
              <a:miter lim="800000"/>
            </a:ln>
            <a:effectLst/>
          </p:spPr>
        </p:cxnSp>
        <p:cxnSp>
          <p:nvCxnSpPr>
            <p:cNvPr id="261" name="Straight Connector 260">
              <a:extLst>
                <a:ext uri="{FF2B5EF4-FFF2-40B4-BE49-F238E27FC236}">
                  <a16:creationId xmlns:a16="http://schemas.microsoft.com/office/drawing/2014/main" id="{5F7BC336-AB4F-C1A0-81DD-07BA6660E642}"/>
                </a:ext>
              </a:extLst>
            </p:cNvPr>
            <p:cNvCxnSpPr>
              <a:cxnSpLocks/>
            </p:cNvCxnSpPr>
            <p:nvPr/>
          </p:nvCxnSpPr>
          <p:spPr>
            <a:xfrm flipH="1" flipV="1">
              <a:off x="9163866" y="3471491"/>
              <a:ext cx="782553" cy="371951"/>
            </a:xfrm>
            <a:prstGeom prst="line">
              <a:avLst/>
            </a:prstGeom>
            <a:noFill/>
            <a:ln w="38100" cap="rnd" cmpd="sng" algn="ctr">
              <a:solidFill>
                <a:schemeClr val="tx1"/>
              </a:solidFill>
              <a:prstDash val="solid"/>
              <a:miter lim="800000"/>
            </a:ln>
            <a:effectLst/>
          </p:spPr>
        </p:cxnSp>
        <p:cxnSp>
          <p:nvCxnSpPr>
            <p:cNvPr id="262" name="Straight Connector 261">
              <a:extLst>
                <a:ext uri="{FF2B5EF4-FFF2-40B4-BE49-F238E27FC236}">
                  <a16:creationId xmlns:a16="http://schemas.microsoft.com/office/drawing/2014/main" id="{27308D81-015F-5882-CE9B-C1475C7830AA}"/>
                </a:ext>
              </a:extLst>
            </p:cNvPr>
            <p:cNvCxnSpPr>
              <a:cxnSpLocks/>
            </p:cNvCxnSpPr>
            <p:nvPr/>
          </p:nvCxnSpPr>
          <p:spPr>
            <a:xfrm flipH="1">
              <a:off x="9173112" y="3148606"/>
              <a:ext cx="782576" cy="322885"/>
            </a:xfrm>
            <a:prstGeom prst="line">
              <a:avLst/>
            </a:prstGeom>
            <a:noFill/>
            <a:ln w="38100" cap="rnd" cmpd="sng" algn="ctr">
              <a:solidFill>
                <a:schemeClr val="tx1"/>
              </a:solidFill>
              <a:prstDash val="solid"/>
              <a:miter lim="800000"/>
            </a:ln>
            <a:effectLst/>
          </p:spPr>
        </p:cxnSp>
        <p:cxnSp>
          <p:nvCxnSpPr>
            <p:cNvPr id="263" name="Straight Connector 262">
              <a:extLst>
                <a:ext uri="{FF2B5EF4-FFF2-40B4-BE49-F238E27FC236}">
                  <a16:creationId xmlns:a16="http://schemas.microsoft.com/office/drawing/2014/main" id="{2CDC2C66-3A30-6D7D-D66D-9063901EABBE}"/>
                </a:ext>
              </a:extLst>
            </p:cNvPr>
            <p:cNvCxnSpPr>
              <a:cxnSpLocks/>
            </p:cNvCxnSpPr>
            <p:nvPr/>
          </p:nvCxnSpPr>
          <p:spPr>
            <a:xfrm flipH="1" flipV="1">
              <a:off x="9163866" y="2791018"/>
              <a:ext cx="782631" cy="364908"/>
            </a:xfrm>
            <a:prstGeom prst="line">
              <a:avLst/>
            </a:prstGeom>
            <a:noFill/>
            <a:ln w="38100" cap="rnd" cmpd="sng" algn="ctr">
              <a:solidFill>
                <a:schemeClr val="tx1"/>
              </a:solidFill>
              <a:prstDash val="solid"/>
              <a:miter lim="800000"/>
            </a:ln>
            <a:effectLst/>
          </p:spPr>
        </p:cxnSp>
        <p:cxnSp>
          <p:nvCxnSpPr>
            <p:cNvPr id="264" name="Straight Connector 263">
              <a:extLst>
                <a:ext uri="{FF2B5EF4-FFF2-40B4-BE49-F238E27FC236}">
                  <a16:creationId xmlns:a16="http://schemas.microsoft.com/office/drawing/2014/main" id="{9463182B-F41A-5AE8-1322-42CA8F0BB75F}"/>
                </a:ext>
              </a:extLst>
            </p:cNvPr>
            <p:cNvCxnSpPr>
              <a:cxnSpLocks/>
            </p:cNvCxnSpPr>
            <p:nvPr/>
          </p:nvCxnSpPr>
          <p:spPr>
            <a:xfrm flipH="1">
              <a:off x="9180143" y="2467584"/>
              <a:ext cx="766276" cy="323948"/>
            </a:xfrm>
            <a:prstGeom prst="line">
              <a:avLst/>
            </a:prstGeom>
            <a:noFill/>
            <a:ln w="38100" cap="rnd" cmpd="sng" algn="ctr">
              <a:solidFill>
                <a:schemeClr val="tx1"/>
              </a:solidFill>
              <a:prstDash val="solid"/>
              <a:miter lim="800000"/>
            </a:ln>
            <a:effectLst/>
          </p:spPr>
        </p:cxnSp>
        <p:cxnSp>
          <p:nvCxnSpPr>
            <p:cNvPr id="265" name="Straight Connector 264">
              <a:extLst>
                <a:ext uri="{FF2B5EF4-FFF2-40B4-BE49-F238E27FC236}">
                  <a16:creationId xmlns:a16="http://schemas.microsoft.com/office/drawing/2014/main" id="{3367604E-AD99-FC8C-BE25-F042B683B486}"/>
                </a:ext>
              </a:extLst>
            </p:cNvPr>
            <p:cNvCxnSpPr>
              <a:cxnSpLocks/>
            </p:cNvCxnSpPr>
            <p:nvPr/>
          </p:nvCxnSpPr>
          <p:spPr>
            <a:xfrm>
              <a:off x="9961038" y="3148606"/>
              <a:ext cx="732646" cy="0"/>
            </a:xfrm>
            <a:prstGeom prst="line">
              <a:avLst/>
            </a:prstGeom>
            <a:noFill/>
            <a:ln w="38100" cap="rnd" cmpd="sng" algn="ctr">
              <a:solidFill>
                <a:schemeClr val="tx1"/>
              </a:solidFill>
              <a:prstDash val="solid"/>
              <a:miter lim="800000"/>
            </a:ln>
            <a:effectLst/>
          </p:spPr>
        </p:cxnSp>
        <p:sp>
          <p:nvSpPr>
            <p:cNvPr id="266" name="Oval 265">
              <a:extLst>
                <a:ext uri="{FF2B5EF4-FFF2-40B4-BE49-F238E27FC236}">
                  <a16:creationId xmlns:a16="http://schemas.microsoft.com/office/drawing/2014/main" id="{3AC7CC82-2E01-6EEB-98DA-AD4342D31612}"/>
                </a:ext>
              </a:extLst>
            </p:cNvPr>
            <p:cNvSpPr/>
            <p:nvPr/>
          </p:nvSpPr>
          <p:spPr>
            <a:xfrm>
              <a:off x="8224902" y="2330761"/>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7" name="Oval 266">
              <a:extLst>
                <a:ext uri="{FF2B5EF4-FFF2-40B4-BE49-F238E27FC236}">
                  <a16:creationId xmlns:a16="http://schemas.microsoft.com/office/drawing/2014/main" id="{72DB7297-F4A9-93F9-FD93-6F2237CECA31}"/>
                </a:ext>
              </a:extLst>
            </p:cNvPr>
            <p:cNvSpPr/>
            <p:nvPr/>
          </p:nvSpPr>
          <p:spPr>
            <a:xfrm>
              <a:off x="9023326" y="2653646"/>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8" name="Oval 267">
              <a:extLst>
                <a:ext uri="{FF2B5EF4-FFF2-40B4-BE49-F238E27FC236}">
                  <a16:creationId xmlns:a16="http://schemas.microsoft.com/office/drawing/2014/main" id="{BD6B5A59-83D2-5970-5785-A4CD0E4C7FC0}"/>
                </a:ext>
              </a:extLst>
            </p:cNvPr>
            <p:cNvSpPr/>
            <p:nvPr/>
          </p:nvSpPr>
          <p:spPr>
            <a:xfrm>
              <a:off x="8224902" y="3010720"/>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69" name="Oval 268">
              <a:extLst>
                <a:ext uri="{FF2B5EF4-FFF2-40B4-BE49-F238E27FC236}">
                  <a16:creationId xmlns:a16="http://schemas.microsoft.com/office/drawing/2014/main" id="{F3128671-5F43-1CD4-F3DF-B56CF344EE2D}"/>
                </a:ext>
              </a:extLst>
            </p:cNvPr>
            <p:cNvSpPr/>
            <p:nvPr/>
          </p:nvSpPr>
          <p:spPr>
            <a:xfrm>
              <a:off x="9023326" y="3333605"/>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0" name="Oval 269">
              <a:extLst>
                <a:ext uri="{FF2B5EF4-FFF2-40B4-BE49-F238E27FC236}">
                  <a16:creationId xmlns:a16="http://schemas.microsoft.com/office/drawing/2014/main" id="{67E3DA27-AEF6-DFD2-6CE9-ED88C5C8ABF2}"/>
                </a:ext>
              </a:extLst>
            </p:cNvPr>
            <p:cNvSpPr/>
            <p:nvPr/>
          </p:nvSpPr>
          <p:spPr>
            <a:xfrm>
              <a:off x="8224902" y="3690679"/>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1" name="Oval 270">
              <a:extLst>
                <a:ext uri="{FF2B5EF4-FFF2-40B4-BE49-F238E27FC236}">
                  <a16:creationId xmlns:a16="http://schemas.microsoft.com/office/drawing/2014/main" id="{35F5F9F4-82B2-4EF4-ACBB-414995C2DDE2}"/>
                </a:ext>
              </a:extLst>
            </p:cNvPr>
            <p:cNvSpPr/>
            <p:nvPr/>
          </p:nvSpPr>
          <p:spPr>
            <a:xfrm>
              <a:off x="9808611" y="2334932"/>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2" name="Oval 271">
              <a:extLst>
                <a:ext uri="{FF2B5EF4-FFF2-40B4-BE49-F238E27FC236}">
                  <a16:creationId xmlns:a16="http://schemas.microsoft.com/office/drawing/2014/main" id="{4AC21C28-9A95-D907-0AAC-40C215E3DA1B}"/>
                </a:ext>
              </a:extLst>
            </p:cNvPr>
            <p:cNvSpPr/>
            <p:nvPr/>
          </p:nvSpPr>
          <p:spPr>
            <a:xfrm>
              <a:off x="9808611" y="3002371"/>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3" name="Oval 272">
              <a:extLst>
                <a:ext uri="{FF2B5EF4-FFF2-40B4-BE49-F238E27FC236}">
                  <a16:creationId xmlns:a16="http://schemas.microsoft.com/office/drawing/2014/main" id="{CB5B1A61-495D-88A7-24B4-F8D0B9452BB3}"/>
                </a:ext>
              </a:extLst>
            </p:cNvPr>
            <p:cNvSpPr/>
            <p:nvPr/>
          </p:nvSpPr>
          <p:spPr>
            <a:xfrm>
              <a:off x="9808611" y="3690679"/>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4" name="Oval 273">
              <a:extLst>
                <a:ext uri="{FF2B5EF4-FFF2-40B4-BE49-F238E27FC236}">
                  <a16:creationId xmlns:a16="http://schemas.microsoft.com/office/drawing/2014/main" id="{84C26136-FD8B-C42D-44BE-D5249857399F}"/>
                </a:ext>
              </a:extLst>
            </p:cNvPr>
            <p:cNvSpPr/>
            <p:nvPr/>
          </p:nvSpPr>
          <p:spPr>
            <a:xfrm>
              <a:off x="10712851" y="3002371"/>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275" name="Oval 274">
              <a:extLst>
                <a:ext uri="{FF2B5EF4-FFF2-40B4-BE49-F238E27FC236}">
                  <a16:creationId xmlns:a16="http://schemas.microsoft.com/office/drawing/2014/main" id="{B6130442-BCD1-6E24-5015-56EF8CA22436}"/>
                </a:ext>
              </a:extLst>
            </p:cNvPr>
            <p:cNvSpPr/>
            <p:nvPr/>
          </p:nvSpPr>
          <p:spPr>
            <a:xfrm>
              <a:off x="11638564" y="3010720"/>
              <a:ext cx="275772" cy="275772"/>
            </a:xfrm>
            <a:prstGeom prst="ellipse">
              <a:avLst/>
            </a:prstGeom>
            <a:solidFill>
              <a:srgbClr val="802BFE"/>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276" name="Group 275">
            <a:extLst>
              <a:ext uri="{FF2B5EF4-FFF2-40B4-BE49-F238E27FC236}">
                <a16:creationId xmlns:a16="http://schemas.microsoft.com/office/drawing/2014/main" id="{51B6A754-F637-8FAF-3AC5-EF3B9BBE7048}"/>
              </a:ext>
            </a:extLst>
          </p:cNvPr>
          <p:cNvGrpSpPr/>
          <p:nvPr/>
        </p:nvGrpSpPr>
        <p:grpSpPr>
          <a:xfrm>
            <a:off x="2602620" y="2879003"/>
            <a:ext cx="1600085" cy="753505"/>
            <a:chOff x="2582534" y="3391280"/>
            <a:chExt cx="2700143" cy="1271540"/>
          </a:xfrm>
        </p:grpSpPr>
        <p:sp>
          <p:nvSpPr>
            <p:cNvPr id="277" name="Rectangle: Rounded Corners 32">
              <a:extLst>
                <a:ext uri="{FF2B5EF4-FFF2-40B4-BE49-F238E27FC236}">
                  <a16:creationId xmlns:a16="http://schemas.microsoft.com/office/drawing/2014/main" id="{A9B5CC41-BDDD-71B3-61E8-62252CF1E753}"/>
                </a:ext>
              </a:extLst>
            </p:cNvPr>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lstStyle/>
            <a:p>
              <a:pPr marL="0" marR="0" lvl="0" indent="0" algn="ctr" defTabSz="541873" eaLnBrk="1" fontAlgn="auto" latinLnBrk="0" hangingPunct="1">
                <a:lnSpc>
                  <a:spcPct val="100000"/>
                </a:lnSpc>
                <a:spcBef>
                  <a:spcPts val="0"/>
                </a:spcBef>
                <a:spcAft>
                  <a:spcPts val="0"/>
                </a:spcAft>
                <a:buClrTx/>
                <a:buSzTx/>
                <a:buFontTx/>
                <a:buNone/>
                <a:tabLst/>
                <a:defRPr/>
              </a:pPr>
              <a:endParaRPr kumimoji="0" lang="en-US" sz="948"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78" name="TextBox 277">
              <a:extLst>
                <a:ext uri="{FF2B5EF4-FFF2-40B4-BE49-F238E27FC236}">
                  <a16:creationId xmlns:a16="http://schemas.microsoft.com/office/drawing/2014/main" id="{F9F5B625-B6E6-1218-C31B-F301383E5360}"/>
                </a:ext>
              </a:extLst>
            </p:cNvPr>
            <p:cNvSpPr txBox="1"/>
            <p:nvPr/>
          </p:nvSpPr>
          <p:spPr>
            <a:xfrm>
              <a:off x="3209398" y="4199279"/>
              <a:ext cx="1446415" cy="463541"/>
            </a:xfrm>
            <a:prstGeom prst="rect">
              <a:avLst/>
            </a:prstGeom>
            <a:noFill/>
            <a:ln>
              <a:noFill/>
            </a:ln>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p>
          </p:txBody>
        </p:sp>
        <p:sp>
          <p:nvSpPr>
            <p:cNvPr id="279" name="TextBox 278">
              <a:extLst>
                <a:ext uri="{FF2B5EF4-FFF2-40B4-BE49-F238E27FC236}">
                  <a16:creationId xmlns:a16="http://schemas.microsoft.com/office/drawing/2014/main" id="{5E16D539-6E6F-0C3F-AACB-464770514AD9}"/>
                </a:ext>
              </a:extLst>
            </p:cNvPr>
            <p:cNvSpPr txBox="1"/>
            <p:nvPr/>
          </p:nvSpPr>
          <p:spPr>
            <a:xfrm>
              <a:off x="2582534" y="3391280"/>
              <a:ext cx="2700143" cy="648135"/>
            </a:xfrm>
            <a:prstGeom prst="rect">
              <a:avLst/>
            </a:prstGeom>
            <a:noFill/>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896" b="1" i="0" u="none" strike="noStrike" kern="0" cap="none" spc="178" normalizeH="0" baseline="0" noProof="0" dirty="0">
                  <a:ln>
                    <a:noFill/>
                  </a:ln>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p>
          </p:txBody>
        </p:sp>
      </p:grpSp>
      <p:grpSp>
        <p:nvGrpSpPr>
          <p:cNvPr id="280" name="Group 279">
            <a:extLst>
              <a:ext uri="{FF2B5EF4-FFF2-40B4-BE49-F238E27FC236}">
                <a16:creationId xmlns:a16="http://schemas.microsoft.com/office/drawing/2014/main" id="{A8473603-AABB-E94A-D26C-C76FB2E4F671}"/>
              </a:ext>
            </a:extLst>
          </p:cNvPr>
          <p:cNvGrpSpPr/>
          <p:nvPr/>
        </p:nvGrpSpPr>
        <p:grpSpPr>
          <a:xfrm>
            <a:off x="10175693" y="2879003"/>
            <a:ext cx="1518554" cy="753505"/>
            <a:chOff x="15445222" y="3391280"/>
            <a:chExt cx="2562560" cy="1271540"/>
          </a:xfrm>
        </p:grpSpPr>
        <p:sp>
          <p:nvSpPr>
            <p:cNvPr id="281" name="Rectangle: Rounded Corners 32">
              <a:extLst>
                <a:ext uri="{FF2B5EF4-FFF2-40B4-BE49-F238E27FC236}">
                  <a16:creationId xmlns:a16="http://schemas.microsoft.com/office/drawing/2014/main" id="{E00A321D-13DF-A53D-C80B-553370D31206}"/>
                </a:ext>
              </a:extLst>
            </p:cNvPr>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lstStyle/>
            <a:p>
              <a:pPr marL="0" marR="0" lvl="0" indent="0" algn="ctr" defTabSz="541873"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82" name="TextBox 281">
              <a:extLst>
                <a:ext uri="{FF2B5EF4-FFF2-40B4-BE49-F238E27FC236}">
                  <a16:creationId xmlns:a16="http://schemas.microsoft.com/office/drawing/2014/main" id="{D6886FCD-7F35-C3DF-A99A-17BB6BC62A03}"/>
                </a:ext>
              </a:extLst>
            </p:cNvPr>
            <p:cNvSpPr txBox="1"/>
            <p:nvPr/>
          </p:nvSpPr>
          <p:spPr>
            <a:xfrm>
              <a:off x="16003295" y="4199279"/>
              <a:ext cx="1446415" cy="463541"/>
            </a:xfrm>
            <a:prstGeom prst="rect">
              <a:avLst/>
            </a:prstGeom>
            <a:noFill/>
            <a:ln>
              <a:noFill/>
            </a:ln>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p>
          </p:txBody>
        </p:sp>
        <p:sp>
          <p:nvSpPr>
            <p:cNvPr id="283" name="TextBox 282">
              <a:extLst>
                <a:ext uri="{FF2B5EF4-FFF2-40B4-BE49-F238E27FC236}">
                  <a16:creationId xmlns:a16="http://schemas.microsoft.com/office/drawing/2014/main" id="{4BDF5C3D-B310-4EAD-E7D1-EDE4C3C42FAD}"/>
                </a:ext>
              </a:extLst>
            </p:cNvPr>
            <p:cNvSpPr txBox="1"/>
            <p:nvPr/>
          </p:nvSpPr>
          <p:spPr>
            <a:xfrm>
              <a:off x="15445222" y="3391280"/>
              <a:ext cx="2562560" cy="648135"/>
            </a:xfrm>
            <a:prstGeom prst="rect">
              <a:avLst/>
            </a:prstGeom>
            <a:noFill/>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896" b="1" i="0" u="none" strike="noStrike" kern="0" cap="none" spc="178" normalizeH="0" baseline="0" noProof="0" dirty="0">
                  <a:ln>
                    <a:noFill/>
                  </a:ln>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p>
          </p:txBody>
        </p:sp>
      </p:grpSp>
      <p:cxnSp>
        <p:nvCxnSpPr>
          <p:cNvPr id="284" name="Straight Arrow Connector 283">
            <a:extLst>
              <a:ext uri="{FF2B5EF4-FFF2-40B4-BE49-F238E27FC236}">
                <a16:creationId xmlns:a16="http://schemas.microsoft.com/office/drawing/2014/main" id="{495FCBD8-3B56-6993-0CDD-57FD20B5069B}"/>
              </a:ext>
            </a:extLst>
          </p:cNvPr>
          <p:cNvCxnSpPr>
            <a:cxnSpLocks/>
          </p:cNvCxnSpPr>
          <p:nvPr/>
        </p:nvCxnSpPr>
        <p:spPr>
          <a:xfrm>
            <a:off x="4060707" y="3486167"/>
            <a:ext cx="1767855" cy="0"/>
          </a:xfrm>
          <a:prstGeom prst="straightConnector1">
            <a:avLst/>
          </a:prstGeom>
          <a:noFill/>
          <a:ln w="38100" cap="rnd" cmpd="sng" algn="ctr">
            <a:solidFill>
              <a:schemeClr val="tx1"/>
            </a:solidFill>
            <a:prstDash val="sysDot"/>
            <a:miter lim="800000"/>
            <a:tailEnd type="triangle" w="lg" len="med"/>
          </a:ln>
          <a:effectLst/>
        </p:spPr>
      </p:cxnSp>
      <p:cxnSp>
        <p:nvCxnSpPr>
          <p:cNvPr id="285" name="Straight Arrow Connector 284">
            <a:extLst>
              <a:ext uri="{FF2B5EF4-FFF2-40B4-BE49-F238E27FC236}">
                <a16:creationId xmlns:a16="http://schemas.microsoft.com/office/drawing/2014/main" id="{147EC42E-2D01-0FDA-4A79-48CA057013DA}"/>
              </a:ext>
            </a:extLst>
          </p:cNvPr>
          <p:cNvCxnSpPr>
            <a:cxnSpLocks/>
          </p:cNvCxnSpPr>
          <p:nvPr/>
        </p:nvCxnSpPr>
        <p:spPr>
          <a:xfrm>
            <a:off x="8259245" y="3486167"/>
            <a:ext cx="1916448" cy="0"/>
          </a:xfrm>
          <a:prstGeom prst="straightConnector1">
            <a:avLst/>
          </a:prstGeom>
          <a:noFill/>
          <a:ln w="38100" cap="rnd" cmpd="sng" algn="ctr">
            <a:solidFill>
              <a:schemeClr val="tx1"/>
            </a:solidFill>
            <a:prstDash val="sysDot"/>
            <a:miter lim="800000"/>
            <a:tailEnd type="triangle" w="lg" len="med"/>
          </a:ln>
          <a:effectLst/>
        </p:spPr>
      </p:cxnSp>
      <p:cxnSp>
        <p:nvCxnSpPr>
          <p:cNvPr id="286" name="Straight Arrow Connector 285">
            <a:extLst>
              <a:ext uri="{FF2B5EF4-FFF2-40B4-BE49-F238E27FC236}">
                <a16:creationId xmlns:a16="http://schemas.microsoft.com/office/drawing/2014/main" id="{3AEC9CE2-F589-3125-0D4A-44DFA44CF217}"/>
              </a:ext>
            </a:extLst>
          </p:cNvPr>
          <p:cNvCxnSpPr>
            <a:cxnSpLocks/>
          </p:cNvCxnSpPr>
          <p:nvPr/>
        </p:nvCxnSpPr>
        <p:spPr>
          <a:xfrm>
            <a:off x="4580422" y="3059242"/>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87" name="Straight Arrow Connector 286">
            <a:extLst>
              <a:ext uri="{FF2B5EF4-FFF2-40B4-BE49-F238E27FC236}">
                <a16:creationId xmlns:a16="http://schemas.microsoft.com/office/drawing/2014/main" id="{CAF0DC63-C799-E15D-72EB-8AC106A8F451}"/>
              </a:ext>
            </a:extLst>
          </p:cNvPr>
          <p:cNvCxnSpPr>
            <a:cxnSpLocks/>
          </p:cNvCxnSpPr>
          <p:nvPr/>
        </p:nvCxnSpPr>
        <p:spPr>
          <a:xfrm>
            <a:off x="8715337" y="3059242"/>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sp>
        <p:nvSpPr>
          <p:cNvPr id="288" name="TextBox 287">
            <a:extLst>
              <a:ext uri="{FF2B5EF4-FFF2-40B4-BE49-F238E27FC236}">
                <a16:creationId xmlns:a16="http://schemas.microsoft.com/office/drawing/2014/main" id="{00051C8B-D290-5592-666E-9C3CDBE6C6BC}"/>
              </a:ext>
            </a:extLst>
          </p:cNvPr>
          <p:cNvSpPr txBox="1"/>
          <p:nvPr/>
        </p:nvSpPr>
        <p:spPr>
          <a:xfrm>
            <a:off x="-58747" y="2945673"/>
            <a:ext cx="2225679" cy="492443"/>
          </a:xfrm>
          <a:prstGeom prst="rect">
            <a:avLst/>
          </a:prstGeom>
          <a:noFill/>
          <a:ln>
            <a:noFill/>
          </a:ln>
        </p:spPr>
        <p:txBody>
          <a:bodyPr wrap="square" lIns="0" tIns="0" rIns="0" bIns="0" rtlCol="0">
            <a:spAutoFit/>
          </a:bodyPr>
          <a:lstStyle/>
          <a:p>
            <a:pPr algn="ctr" defTabSz="536230">
              <a:spcAft>
                <a:spcPts val="356"/>
              </a:spcAft>
              <a:defRPr/>
            </a:pPr>
            <a:r>
              <a:rPr lang="en-US" sz="1600" b="1" spc="178" dirty="0">
                <a:latin typeface="Amazon Ember Light" panose="020B0403020204020204" pitchFamily="34" charset="0"/>
                <a:ea typeface="Amazon Ember Light" panose="020B0403020204020204" pitchFamily="34" charset="0"/>
                <a:cs typeface="Amazon Ember Light" panose="020B0403020204020204" pitchFamily="34" charset="0"/>
              </a:rPr>
              <a:t>DEEP</a:t>
            </a:r>
            <a:br>
              <a:rPr lang="en-US" sz="1600" b="1" spc="178"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grpSp>
        <p:nvGrpSpPr>
          <p:cNvPr id="289" name="Group 288">
            <a:extLst>
              <a:ext uri="{FF2B5EF4-FFF2-40B4-BE49-F238E27FC236}">
                <a16:creationId xmlns:a16="http://schemas.microsoft.com/office/drawing/2014/main" id="{21350C28-468E-0790-4C5E-F1666BC873B1}"/>
              </a:ext>
            </a:extLst>
          </p:cNvPr>
          <p:cNvGrpSpPr/>
          <p:nvPr/>
        </p:nvGrpSpPr>
        <p:grpSpPr>
          <a:xfrm>
            <a:off x="2645491" y="5129467"/>
            <a:ext cx="1600085" cy="753505"/>
            <a:chOff x="2582534" y="3391280"/>
            <a:chExt cx="2700143" cy="1271540"/>
          </a:xfrm>
        </p:grpSpPr>
        <p:sp>
          <p:nvSpPr>
            <p:cNvPr id="290" name="Rectangle: Rounded Corners 32">
              <a:extLst>
                <a:ext uri="{FF2B5EF4-FFF2-40B4-BE49-F238E27FC236}">
                  <a16:creationId xmlns:a16="http://schemas.microsoft.com/office/drawing/2014/main" id="{2A88E698-0AC0-2309-C2B0-82CAAF855766}"/>
                </a:ext>
              </a:extLst>
            </p:cNvPr>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lstStyle/>
            <a:p>
              <a:pPr marL="0" marR="0" lvl="0" indent="0" algn="ctr" defTabSz="541873" eaLnBrk="1" fontAlgn="auto" latinLnBrk="0" hangingPunct="1">
                <a:lnSpc>
                  <a:spcPct val="100000"/>
                </a:lnSpc>
                <a:spcBef>
                  <a:spcPts val="0"/>
                </a:spcBef>
                <a:spcAft>
                  <a:spcPts val="0"/>
                </a:spcAft>
                <a:buClrTx/>
                <a:buSzTx/>
                <a:buFontTx/>
                <a:buNone/>
                <a:tabLst/>
                <a:defRPr/>
              </a:pPr>
              <a:endParaRPr kumimoji="0" lang="en-US" sz="948"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1" name="TextBox 290">
              <a:extLst>
                <a:ext uri="{FF2B5EF4-FFF2-40B4-BE49-F238E27FC236}">
                  <a16:creationId xmlns:a16="http://schemas.microsoft.com/office/drawing/2014/main" id="{BA02B64E-4AB2-248F-FF1E-58FF3D2D4E23}"/>
                </a:ext>
              </a:extLst>
            </p:cNvPr>
            <p:cNvSpPr txBox="1"/>
            <p:nvPr/>
          </p:nvSpPr>
          <p:spPr>
            <a:xfrm>
              <a:off x="3209398" y="4199279"/>
              <a:ext cx="1446415" cy="463541"/>
            </a:xfrm>
            <a:prstGeom prst="rect">
              <a:avLst/>
            </a:prstGeom>
            <a:noFill/>
            <a:ln>
              <a:noFill/>
            </a:ln>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p>
          </p:txBody>
        </p:sp>
        <p:sp>
          <p:nvSpPr>
            <p:cNvPr id="292" name="TextBox 291">
              <a:extLst>
                <a:ext uri="{FF2B5EF4-FFF2-40B4-BE49-F238E27FC236}">
                  <a16:creationId xmlns:a16="http://schemas.microsoft.com/office/drawing/2014/main" id="{980BAFE2-D267-7B15-A126-928FAEC20107}"/>
                </a:ext>
              </a:extLst>
            </p:cNvPr>
            <p:cNvSpPr txBox="1"/>
            <p:nvPr/>
          </p:nvSpPr>
          <p:spPr>
            <a:xfrm>
              <a:off x="2582534" y="3391280"/>
              <a:ext cx="2700143" cy="648135"/>
            </a:xfrm>
            <a:prstGeom prst="rect">
              <a:avLst/>
            </a:prstGeom>
            <a:noFill/>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896" b="1" i="0" u="none" strike="noStrike" kern="0" cap="none" spc="178" normalizeH="0" baseline="0" noProof="0" dirty="0">
                  <a:ln>
                    <a:noFill/>
                  </a:ln>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p>
          </p:txBody>
        </p:sp>
      </p:grpSp>
      <p:grpSp>
        <p:nvGrpSpPr>
          <p:cNvPr id="293" name="Group 292">
            <a:extLst>
              <a:ext uri="{FF2B5EF4-FFF2-40B4-BE49-F238E27FC236}">
                <a16:creationId xmlns:a16="http://schemas.microsoft.com/office/drawing/2014/main" id="{31AB64AC-01C3-C3D8-0F8F-420582B26867}"/>
              </a:ext>
            </a:extLst>
          </p:cNvPr>
          <p:cNvGrpSpPr/>
          <p:nvPr/>
        </p:nvGrpSpPr>
        <p:grpSpPr>
          <a:xfrm>
            <a:off x="10218564" y="5129467"/>
            <a:ext cx="1518554" cy="753505"/>
            <a:chOff x="15445222" y="3391280"/>
            <a:chExt cx="2562560" cy="1271540"/>
          </a:xfrm>
        </p:grpSpPr>
        <p:sp>
          <p:nvSpPr>
            <p:cNvPr id="294" name="Rectangle: Rounded Corners 32">
              <a:extLst>
                <a:ext uri="{FF2B5EF4-FFF2-40B4-BE49-F238E27FC236}">
                  <a16:creationId xmlns:a16="http://schemas.microsoft.com/office/drawing/2014/main" id="{9ACE8F8B-0C5D-8D7B-5D94-A435B1819DFA}"/>
                </a:ext>
              </a:extLst>
            </p:cNvPr>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lstStyle/>
            <a:p>
              <a:pPr marL="0" marR="0" lvl="0" indent="0" algn="ctr" defTabSz="541873"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295" name="TextBox 294">
              <a:extLst>
                <a:ext uri="{FF2B5EF4-FFF2-40B4-BE49-F238E27FC236}">
                  <a16:creationId xmlns:a16="http://schemas.microsoft.com/office/drawing/2014/main" id="{5283F897-E7F0-FA0E-E49C-6C13E08A77E1}"/>
                </a:ext>
              </a:extLst>
            </p:cNvPr>
            <p:cNvSpPr txBox="1"/>
            <p:nvPr/>
          </p:nvSpPr>
          <p:spPr>
            <a:xfrm>
              <a:off x="16003295" y="4199279"/>
              <a:ext cx="1446415" cy="463541"/>
            </a:xfrm>
            <a:prstGeom prst="rect">
              <a:avLst/>
            </a:prstGeom>
            <a:noFill/>
            <a:ln>
              <a:noFill/>
            </a:ln>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p>
          </p:txBody>
        </p:sp>
        <p:sp>
          <p:nvSpPr>
            <p:cNvPr id="296" name="TextBox 295">
              <a:extLst>
                <a:ext uri="{FF2B5EF4-FFF2-40B4-BE49-F238E27FC236}">
                  <a16:creationId xmlns:a16="http://schemas.microsoft.com/office/drawing/2014/main" id="{749380C4-5F3F-5F61-F090-5A2F890F9651}"/>
                </a:ext>
              </a:extLst>
            </p:cNvPr>
            <p:cNvSpPr txBox="1"/>
            <p:nvPr/>
          </p:nvSpPr>
          <p:spPr>
            <a:xfrm>
              <a:off x="15445222" y="3391280"/>
              <a:ext cx="2562560" cy="648135"/>
            </a:xfrm>
            <a:prstGeom prst="rect">
              <a:avLst/>
            </a:prstGeom>
            <a:noFill/>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896" b="1" i="0" u="none" strike="noStrike" kern="0" cap="none" spc="178" normalizeH="0" baseline="0" noProof="0" dirty="0">
                  <a:ln>
                    <a:noFill/>
                  </a:ln>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COMPLEX</a:t>
              </a:r>
            </a:p>
          </p:txBody>
        </p:sp>
      </p:grpSp>
      <p:cxnSp>
        <p:nvCxnSpPr>
          <p:cNvPr id="297" name="Straight Arrow Connector 296">
            <a:extLst>
              <a:ext uri="{FF2B5EF4-FFF2-40B4-BE49-F238E27FC236}">
                <a16:creationId xmlns:a16="http://schemas.microsoft.com/office/drawing/2014/main" id="{497027DB-4AE8-552D-6C79-D3A5AFB27DA3}"/>
              </a:ext>
            </a:extLst>
          </p:cNvPr>
          <p:cNvCxnSpPr>
            <a:cxnSpLocks/>
          </p:cNvCxnSpPr>
          <p:nvPr/>
        </p:nvCxnSpPr>
        <p:spPr>
          <a:xfrm>
            <a:off x="4623293" y="5309706"/>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cxnSp>
        <p:nvCxnSpPr>
          <p:cNvPr id="298" name="Straight Arrow Connector 297">
            <a:extLst>
              <a:ext uri="{FF2B5EF4-FFF2-40B4-BE49-F238E27FC236}">
                <a16:creationId xmlns:a16="http://schemas.microsoft.com/office/drawing/2014/main" id="{66E6B02A-B09B-6153-02CB-7271B01BD2B8}"/>
              </a:ext>
            </a:extLst>
          </p:cNvPr>
          <p:cNvCxnSpPr>
            <a:cxnSpLocks/>
          </p:cNvCxnSpPr>
          <p:nvPr/>
        </p:nvCxnSpPr>
        <p:spPr>
          <a:xfrm>
            <a:off x="8758208" y="5309706"/>
            <a:ext cx="1044375"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299" name="Straight Arrow Connector 298">
            <a:extLst>
              <a:ext uri="{FF2B5EF4-FFF2-40B4-BE49-F238E27FC236}">
                <a16:creationId xmlns:a16="http://schemas.microsoft.com/office/drawing/2014/main" id="{10B95D8D-5A5C-1833-2A76-90B386F73EC1}"/>
              </a:ext>
            </a:extLst>
          </p:cNvPr>
          <p:cNvCxnSpPr>
            <a:cxnSpLocks/>
          </p:cNvCxnSpPr>
          <p:nvPr/>
        </p:nvCxnSpPr>
        <p:spPr>
          <a:xfrm>
            <a:off x="4103578" y="5736631"/>
            <a:ext cx="1767855" cy="0"/>
          </a:xfrm>
          <a:prstGeom prst="straightConnector1">
            <a:avLst/>
          </a:prstGeom>
          <a:noFill/>
          <a:ln w="38100" cap="rnd" cmpd="sng" algn="ctr">
            <a:solidFill>
              <a:schemeClr val="tx1"/>
            </a:solidFill>
            <a:prstDash val="sysDot"/>
            <a:miter lim="800000"/>
            <a:tailEnd type="triangle" w="lg" len="med"/>
          </a:ln>
          <a:effectLst/>
        </p:spPr>
      </p:cxnSp>
      <p:cxnSp>
        <p:nvCxnSpPr>
          <p:cNvPr id="300" name="Straight Arrow Connector 299">
            <a:extLst>
              <a:ext uri="{FF2B5EF4-FFF2-40B4-BE49-F238E27FC236}">
                <a16:creationId xmlns:a16="http://schemas.microsoft.com/office/drawing/2014/main" id="{883742E2-E262-CD4A-5A43-4E001BC88FEE}"/>
              </a:ext>
            </a:extLst>
          </p:cNvPr>
          <p:cNvCxnSpPr>
            <a:cxnSpLocks/>
          </p:cNvCxnSpPr>
          <p:nvPr/>
        </p:nvCxnSpPr>
        <p:spPr>
          <a:xfrm>
            <a:off x="8485532" y="5736631"/>
            <a:ext cx="1733032" cy="0"/>
          </a:xfrm>
          <a:prstGeom prst="straightConnector1">
            <a:avLst/>
          </a:prstGeom>
          <a:noFill/>
          <a:ln w="38100" cap="rnd" cmpd="sng" algn="ctr">
            <a:solidFill>
              <a:schemeClr val="tx1"/>
            </a:solidFill>
            <a:prstDash val="sysDot"/>
            <a:miter lim="800000"/>
            <a:tailEnd type="triangle" w="lg" len="med"/>
          </a:ln>
          <a:effectLst/>
        </p:spPr>
      </p:cxnSp>
      <p:grpSp>
        <p:nvGrpSpPr>
          <p:cNvPr id="301" name="Group 300">
            <a:extLst>
              <a:ext uri="{FF2B5EF4-FFF2-40B4-BE49-F238E27FC236}">
                <a16:creationId xmlns:a16="http://schemas.microsoft.com/office/drawing/2014/main" id="{C3C9ADB3-79EA-43D2-D5BA-FF3218D27DC9}"/>
              </a:ext>
            </a:extLst>
          </p:cNvPr>
          <p:cNvGrpSpPr/>
          <p:nvPr/>
        </p:nvGrpSpPr>
        <p:grpSpPr>
          <a:xfrm>
            <a:off x="6072344" y="4631501"/>
            <a:ext cx="2186331" cy="1775175"/>
            <a:chOff x="8420766" y="2209763"/>
            <a:chExt cx="3689434" cy="2995608"/>
          </a:xfrm>
        </p:grpSpPr>
        <p:cxnSp>
          <p:nvCxnSpPr>
            <p:cNvPr id="302" name="Straight Connector 301">
              <a:extLst>
                <a:ext uri="{FF2B5EF4-FFF2-40B4-BE49-F238E27FC236}">
                  <a16:creationId xmlns:a16="http://schemas.microsoft.com/office/drawing/2014/main" id="{495A1393-5AD7-9FB8-EEDE-30F98F6E0D00}"/>
                </a:ext>
              </a:extLst>
            </p:cNvPr>
            <p:cNvCxnSpPr>
              <a:cxnSpLocks/>
              <a:stCxn id="331" idx="7"/>
              <a:endCxn id="321" idx="3"/>
            </p:cNvCxnSpPr>
            <p:nvPr/>
          </p:nvCxnSpPr>
          <p:spPr>
            <a:xfrm flipV="1">
              <a:off x="9454576" y="3789912"/>
              <a:ext cx="590285" cy="493308"/>
            </a:xfrm>
            <a:prstGeom prst="line">
              <a:avLst/>
            </a:prstGeom>
            <a:noFill/>
            <a:ln w="38100" cap="rnd" cmpd="sng" algn="ctr">
              <a:solidFill>
                <a:schemeClr val="tx1"/>
              </a:solidFill>
              <a:prstDash val="solid"/>
              <a:miter lim="800000"/>
            </a:ln>
            <a:effectLst/>
          </p:spPr>
        </p:cxnSp>
        <p:cxnSp>
          <p:nvCxnSpPr>
            <p:cNvPr id="303" name="Straight Connector 302">
              <a:extLst>
                <a:ext uri="{FF2B5EF4-FFF2-40B4-BE49-F238E27FC236}">
                  <a16:creationId xmlns:a16="http://schemas.microsoft.com/office/drawing/2014/main" id="{6C14ACA4-FE6E-BD2A-8C09-4ED904587A95}"/>
                </a:ext>
              </a:extLst>
            </p:cNvPr>
            <p:cNvCxnSpPr>
              <a:cxnSpLocks/>
              <a:stCxn id="330" idx="5"/>
              <a:endCxn id="322" idx="1"/>
            </p:cNvCxnSpPr>
            <p:nvPr/>
          </p:nvCxnSpPr>
          <p:spPr>
            <a:xfrm>
              <a:off x="9454576" y="3789912"/>
              <a:ext cx="590285" cy="493308"/>
            </a:xfrm>
            <a:prstGeom prst="line">
              <a:avLst/>
            </a:prstGeom>
            <a:noFill/>
            <a:ln w="38100" cap="rnd" cmpd="sng" algn="ctr">
              <a:solidFill>
                <a:schemeClr val="tx1"/>
              </a:solidFill>
              <a:prstDash val="solid"/>
              <a:miter lim="800000"/>
            </a:ln>
            <a:effectLst/>
          </p:spPr>
        </p:cxnSp>
        <p:cxnSp>
          <p:nvCxnSpPr>
            <p:cNvPr id="304" name="Straight Connector 303">
              <a:extLst>
                <a:ext uri="{FF2B5EF4-FFF2-40B4-BE49-F238E27FC236}">
                  <a16:creationId xmlns:a16="http://schemas.microsoft.com/office/drawing/2014/main" id="{7D46D1BA-EBFA-DCC4-2AE6-4A4EB2DB2159}"/>
                </a:ext>
              </a:extLst>
            </p:cNvPr>
            <p:cNvCxnSpPr>
              <a:cxnSpLocks/>
              <a:stCxn id="329" idx="5"/>
              <a:endCxn id="321" idx="1"/>
            </p:cNvCxnSpPr>
            <p:nvPr/>
          </p:nvCxnSpPr>
          <p:spPr>
            <a:xfrm>
              <a:off x="9454576" y="3122473"/>
              <a:ext cx="590285" cy="472439"/>
            </a:xfrm>
            <a:prstGeom prst="line">
              <a:avLst/>
            </a:prstGeom>
            <a:noFill/>
            <a:ln w="38100" cap="rnd" cmpd="sng" algn="ctr">
              <a:solidFill>
                <a:schemeClr val="tx1"/>
              </a:solidFill>
              <a:prstDash val="solid"/>
              <a:miter lim="800000"/>
            </a:ln>
            <a:effectLst/>
          </p:spPr>
        </p:cxnSp>
        <p:cxnSp>
          <p:nvCxnSpPr>
            <p:cNvPr id="305" name="Straight Connector 304">
              <a:extLst>
                <a:ext uri="{FF2B5EF4-FFF2-40B4-BE49-F238E27FC236}">
                  <a16:creationId xmlns:a16="http://schemas.microsoft.com/office/drawing/2014/main" id="{556F0391-1F56-DEE9-6694-870B8702B9C0}"/>
                </a:ext>
              </a:extLst>
            </p:cNvPr>
            <p:cNvCxnSpPr>
              <a:cxnSpLocks/>
              <a:stCxn id="330" idx="7"/>
              <a:endCxn id="320" idx="3"/>
            </p:cNvCxnSpPr>
            <p:nvPr/>
          </p:nvCxnSpPr>
          <p:spPr>
            <a:xfrm flipV="1">
              <a:off x="9454576" y="3122473"/>
              <a:ext cx="590285" cy="472439"/>
            </a:xfrm>
            <a:prstGeom prst="line">
              <a:avLst/>
            </a:prstGeom>
            <a:noFill/>
            <a:ln w="38100" cap="rnd" cmpd="sng" algn="ctr">
              <a:solidFill>
                <a:schemeClr val="tx1"/>
              </a:solidFill>
              <a:prstDash val="solid"/>
              <a:miter lim="800000"/>
            </a:ln>
            <a:effectLst/>
          </p:spPr>
        </p:cxnSp>
        <p:grpSp>
          <p:nvGrpSpPr>
            <p:cNvPr id="306" name="Group 305">
              <a:extLst>
                <a:ext uri="{FF2B5EF4-FFF2-40B4-BE49-F238E27FC236}">
                  <a16:creationId xmlns:a16="http://schemas.microsoft.com/office/drawing/2014/main" id="{5B5C09C0-7B9D-0FEF-A854-607990CFC715}"/>
                </a:ext>
              </a:extLst>
            </p:cNvPr>
            <p:cNvGrpSpPr/>
            <p:nvPr/>
          </p:nvGrpSpPr>
          <p:grpSpPr>
            <a:xfrm>
              <a:off x="8420766" y="2209763"/>
              <a:ext cx="3689434" cy="2995608"/>
              <a:chOff x="8224902" y="1657608"/>
              <a:chExt cx="3689434" cy="2995608"/>
            </a:xfrm>
          </p:grpSpPr>
          <p:cxnSp>
            <p:nvCxnSpPr>
              <p:cNvPr id="307" name="Straight Connector 306">
                <a:extLst>
                  <a:ext uri="{FF2B5EF4-FFF2-40B4-BE49-F238E27FC236}">
                    <a16:creationId xmlns:a16="http://schemas.microsoft.com/office/drawing/2014/main" id="{139FF916-B5C1-360F-9375-080ABCC7C6E5}"/>
                  </a:ext>
                </a:extLst>
              </p:cNvPr>
              <p:cNvCxnSpPr>
                <a:cxnSpLocks/>
              </p:cNvCxnSpPr>
              <p:nvPr/>
            </p:nvCxnSpPr>
            <p:spPr>
              <a:xfrm>
                <a:off x="9955688" y="3155412"/>
                <a:ext cx="1830536" cy="679680"/>
              </a:xfrm>
              <a:prstGeom prst="line">
                <a:avLst/>
              </a:prstGeom>
              <a:noFill/>
              <a:ln w="38100" cap="rnd" cmpd="sng" algn="ctr">
                <a:solidFill>
                  <a:schemeClr val="tx1"/>
                </a:solidFill>
                <a:prstDash val="solid"/>
                <a:miter lim="800000"/>
              </a:ln>
              <a:effectLst/>
            </p:spPr>
          </p:cxnSp>
          <p:cxnSp>
            <p:nvCxnSpPr>
              <p:cNvPr id="308" name="Straight Connector 307">
                <a:extLst>
                  <a:ext uri="{FF2B5EF4-FFF2-40B4-BE49-F238E27FC236}">
                    <a16:creationId xmlns:a16="http://schemas.microsoft.com/office/drawing/2014/main" id="{454FD962-B909-49DA-3C8F-A73EBAD0B21E}"/>
                  </a:ext>
                </a:extLst>
              </p:cNvPr>
              <p:cNvCxnSpPr>
                <a:cxnSpLocks/>
                <a:stCxn id="318" idx="6"/>
              </p:cNvCxnSpPr>
              <p:nvPr/>
            </p:nvCxnSpPr>
            <p:spPr>
              <a:xfrm flipV="1">
                <a:off x="8500674" y="3143279"/>
                <a:ext cx="661781" cy="5327"/>
              </a:xfrm>
              <a:prstGeom prst="line">
                <a:avLst/>
              </a:prstGeom>
              <a:noFill/>
              <a:ln w="38100" cap="rnd" cmpd="sng" algn="ctr">
                <a:solidFill>
                  <a:schemeClr val="tx1"/>
                </a:solidFill>
                <a:prstDash val="solid"/>
                <a:miter lim="800000"/>
              </a:ln>
              <a:effectLst/>
            </p:spPr>
          </p:cxnSp>
          <p:cxnSp>
            <p:nvCxnSpPr>
              <p:cNvPr id="309" name="Straight Connector 308">
                <a:extLst>
                  <a:ext uri="{FF2B5EF4-FFF2-40B4-BE49-F238E27FC236}">
                    <a16:creationId xmlns:a16="http://schemas.microsoft.com/office/drawing/2014/main" id="{BE98017C-3091-7776-9879-6757CC4365A8}"/>
                  </a:ext>
                </a:extLst>
              </p:cNvPr>
              <p:cNvCxnSpPr>
                <a:cxnSpLocks/>
              </p:cNvCxnSpPr>
              <p:nvPr/>
            </p:nvCxnSpPr>
            <p:spPr>
              <a:xfrm>
                <a:off x="8364812" y="2471498"/>
                <a:ext cx="3407713" cy="0"/>
              </a:xfrm>
              <a:prstGeom prst="line">
                <a:avLst/>
              </a:prstGeom>
              <a:noFill/>
              <a:ln w="38100" cap="rnd" cmpd="sng" algn="ctr">
                <a:solidFill>
                  <a:schemeClr val="tx1"/>
                </a:solidFill>
                <a:prstDash val="solid"/>
                <a:miter lim="800000"/>
              </a:ln>
              <a:effectLst/>
            </p:spPr>
          </p:cxnSp>
          <p:cxnSp>
            <p:nvCxnSpPr>
              <p:cNvPr id="310" name="Straight Connector 309">
                <a:extLst>
                  <a:ext uri="{FF2B5EF4-FFF2-40B4-BE49-F238E27FC236}">
                    <a16:creationId xmlns:a16="http://schemas.microsoft.com/office/drawing/2014/main" id="{FD2C5B08-4EB6-104A-927D-CB36E2E42683}"/>
                  </a:ext>
                </a:extLst>
              </p:cNvPr>
              <p:cNvCxnSpPr>
                <a:cxnSpLocks/>
              </p:cNvCxnSpPr>
              <p:nvPr/>
            </p:nvCxnSpPr>
            <p:spPr>
              <a:xfrm flipV="1">
                <a:off x="8364812" y="2467583"/>
                <a:ext cx="805988" cy="687829"/>
              </a:xfrm>
              <a:prstGeom prst="line">
                <a:avLst/>
              </a:prstGeom>
              <a:noFill/>
              <a:ln w="38100" cap="rnd" cmpd="sng" algn="ctr">
                <a:solidFill>
                  <a:schemeClr val="tx1"/>
                </a:solidFill>
                <a:prstDash val="solid"/>
                <a:miter lim="800000"/>
              </a:ln>
              <a:effectLst/>
            </p:spPr>
          </p:cxnSp>
          <p:cxnSp>
            <p:nvCxnSpPr>
              <p:cNvPr id="311" name="Straight Connector 310">
                <a:extLst>
                  <a:ext uri="{FF2B5EF4-FFF2-40B4-BE49-F238E27FC236}">
                    <a16:creationId xmlns:a16="http://schemas.microsoft.com/office/drawing/2014/main" id="{01524B67-F6C1-511F-05FF-AE170CA8C2AE}"/>
                  </a:ext>
                </a:extLst>
              </p:cNvPr>
              <p:cNvCxnSpPr>
                <a:cxnSpLocks/>
              </p:cNvCxnSpPr>
              <p:nvPr/>
            </p:nvCxnSpPr>
            <p:spPr>
              <a:xfrm>
                <a:off x="8364812" y="3155926"/>
                <a:ext cx="802950" cy="679167"/>
              </a:xfrm>
              <a:prstGeom prst="line">
                <a:avLst/>
              </a:prstGeom>
              <a:noFill/>
              <a:ln w="38100" cap="rnd" cmpd="sng" algn="ctr">
                <a:solidFill>
                  <a:schemeClr val="tx1"/>
                </a:solidFill>
                <a:prstDash val="solid"/>
                <a:miter lim="800000"/>
              </a:ln>
              <a:effectLst/>
            </p:spPr>
          </p:cxnSp>
          <p:cxnSp>
            <p:nvCxnSpPr>
              <p:cNvPr id="312" name="Straight Connector 311">
                <a:extLst>
                  <a:ext uri="{FF2B5EF4-FFF2-40B4-BE49-F238E27FC236}">
                    <a16:creationId xmlns:a16="http://schemas.microsoft.com/office/drawing/2014/main" id="{092D1128-C249-9231-CE19-C868FBF49A87}"/>
                  </a:ext>
                </a:extLst>
              </p:cNvPr>
              <p:cNvCxnSpPr>
                <a:cxnSpLocks/>
              </p:cNvCxnSpPr>
              <p:nvPr/>
            </p:nvCxnSpPr>
            <p:spPr>
              <a:xfrm>
                <a:off x="8364812" y="3835093"/>
                <a:ext cx="3407713" cy="0"/>
              </a:xfrm>
              <a:prstGeom prst="line">
                <a:avLst/>
              </a:prstGeom>
              <a:noFill/>
              <a:ln w="38100" cap="rnd" cmpd="sng" algn="ctr">
                <a:solidFill>
                  <a:schemeClr val="tx1"/>
                </a:solidFill>
                <a:prstDash val="solid"/>
                <a:miter lim="800000"/>
              </a:ln>
              <a:effectLst/>
            </p:spPr>
          </p:cxnSp>
          <p:cxnSp>
            <p:nvCxnSpPr>
              <p:cNvPr id="313" name="Straight Connector 312">
                <a:extLst>
                  <a:ext uri="{FF2B5EF4-FFF2-40B4-BE49-F238E27FC236}">
                    <a16:creationId xmlns:a16="http://schemas.microsoft.com/office/drawing/2014/main" id="{1FD8C1B7-5B29-C163-B6FB-90587804A7CD}"/>
                  </a:ext>
                </a:extLst>
              </p:cNvPr>
              <p:cNvCxnSpPr>
                <a:cxnSpLocks/>
              </p:cNvCxnSpPr>
              <p:nvPr/>
            </p:nvCxnSpPr>
            <p:spPr>
              <a:xfrm flipH="1" flipV="1">
                <a:off x="9936723" y="3835093"/>
                <a:ext cx="1835802" cy="680237"/>
              </a:xfrm>
              <a:prstGeom prst="line">
                <a:avLst/>
              </a:prstGeom>
              <a:noFill/>
              <a:ln w="38100" cap="rnd" cmpd="sng" algn="ctr">
                <a:solidFill>
                  <a:schemeClr val="tx1"/>
                </a:solidFill>
                <a:prstDash val="solid"/>
                <a:miter lim="800000"/>
              </a:ln>
              <a:effectLst/>
            </p:spPr>
          </p:cxnSp>
          <p:cxnSp>
            <p:nvCxnSpPr>
              <p:cNvPr id="314" name="Straight Connector 313">
                <a:extLst>
                  <a:ext uri="{FF2B5EF4-FFF2-40B4-BE49-F238E27FC236}">
                    <a16:creationId xmlns:a16="http://schemas.microsoft.com/office/drawing/2014/main" id="{C52E7938-E5AB-7129-47F9-8FB42017EE61}"/>
                  </a:ext>
                </a:extLst>
              </p:cNvPr>
              <p:cNvCxnSpPr>
                <a:cxnSpLocks/>
              </p:cNvCxnSpPr>
              <p:nvPr/>
            </p:nvCxnSpPr>
            <p:spPr>
              <a:xfrm flipH="1">
                <a:off x="10849532" y="1799661"/>
                <a:ext cx="922993" cy="689122"/>
              </a:xfrm>
              <a:prstGeom prst="line">
                <a:avLst/>
              </a:prstGeom>
              <a:noFill/>
              <a:ln w="38100" cap="rnd" cmpd="sng" algn="ctr">
                <a:solidFill>
                  <a:schemeClr val="tx1"/>
                </a:solidFill>
                <a:prstDash val="solid"/>
                <a:miter lim="800000"/>
              </a:ln>
              <a:effectLst/>
            </p:spPr>
          </p:cxnSp>
          <p:cxnSp>
            <p:nvCxnSpPr>
              <p:cNvPr id="315" name="Straight Connector 314">
                <a:extLst>
                  <a:ext uri="{FF2B5EF4-FFF2-40B4-BE49-F238E27FC236}">
                    <a16:creationId xmlns:a16="http://schemas.microsoft.com/office/drawing/2014/main" id="{D14B9602-C893-8505-284C-C4D01D7ED760}"/>
                  </a:ext>
                </a:extLst>
              </p:cNvPr>
              <p:cNvCxnSpPr>
                <a:cxnSpLocks/>
              </p:cNvCxnSpPr>
              <p:nvPr/>
            </p:nvCxnSpPr>
            <p:spPr>
              <a:xfrm flipV="1">
                <a:off x="9946497" y="2475453"/>
                <a:ext cx="903035" cy="673153"/>
              </a:xfrm>
              <a:prstGeom prst="line">
                <a:avLst/>
              </a:prstGeom>
              <a:noFill/>
              <a:ln w="38100" cap="rnd" cmpd="sng" algn="ctr">
                <a:solidFill>
                  <a:schemeClr val="tx1"/>
                </a:solidFill>
                <a:prstDash val="solid"/>
                <a:miter lim="800000"/>
              </a:ln>
              <a:effectLst/>
            </p:spPr>
          </p:cxnSp>
          <p:cxnSp>
            <p:nvCxnSpPr>
              <p:cNvPr id="316" name="Straight Connector 315">
                <a:extLst>
                  <a:ext uri="{FF2B5EF4-FFF2-40B4-BE49-F238E27FC236}">
                    <a16:creationId xmlns:a16="http://schemas.microsoft.com/office/drawing/2014/main" id="{0595C26E-6EFB-E428-46CD-234783B154EC}"/>
                  </a:ext>
                </a:extLst>
              </p:cNvPr>
              <p:cNvCxnSpPr>
                <a:cxnSpLocks/>
              </p:cNvCxnSpPr>
              <p:nvPr/>
            </p:nvCxnSpPr>
            <p:spPr>
              <a:xfrm>
                <a:off x="9162455" y="3148606"/>
                <a:ext cx="2610070" cy="0"/>
              </a:xfrm>
              <a:prstGeom prst="line">
                <a:avLst/>
              </a:prstGeom>
              <a:noFill/>
              <a:ln w="38100" cap="rnd" cmpd="sng" algn="ctr">
                <a:solidFill>
                  <a:schemeClr val="tx1"/>
                </a:solidFill>
                <a:prstDash val="solid"/>
                <a:miter lim="800000"/>
              </a:ln>
              <a:effectLst/>
            </p:spPr>
          </p:cxnSp>
          <p:sp>
            <p:nvSpPr>
              <p:cNvPr id="317" name="Oval 316">
                <a:extLst>
                  <a:ext uri="{FF2B5EF4-FFF2-40B4-BE49-F238E27FC236}">
                    <a16:creationId xmlns:a16="http://schemas.microsoft.com/office/drawing/2014/main" id="{957A2A1D-923E-8BF2-D418-2F466CD3E097}"/>
                  </a:ext>
                </a:extLst>
              </p:cNvPr>
              <p:cNvSpPr/>
              <p:nvPr/>
            </p:nvSpPr>
            <p:spPr>
              <a:xfrm>
                <a:off x="8224902" y="2330761"/>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8" name="Oval 317">
                <a:extLst>
                  <a:ext uri="{FF2B5EF4-FFF2-40B4-BE49-F238E27FC236}">
                    <a16:creationId xmlns:a16="http://schemas.microsoft.com/office/drawing/2014/main" id="{2F1009E4-90BA-AC1C-05D1-25F6597BE719}"/>
                  </a:ext>
                </a:extLst>
              </p:cNvPr>
              <p:cNvSpPr/>
              <p:nvPr/>
            </p:nvSpPr>
            <p:spPr>
              <a:xfrm>
                <a:off x="8224902" y="3010720"/>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19" name="Oval 318">
                <a:extLst>
                  <a:ext uri="{FF2B5EF4-FFF2-40B4-BE49-F238E27FC236}">
                    <a16:creationId xmlns:a16="http://schemas.microsoft.com/office/drawing/2014/main" id="{96A45424-BB9A-FEC8-645A-A3DE4B4935ED}"/>
                  </a:ext>
                </a:extLst>
              </p:cNvPr>
              <p:cNvSpPr/>
              <p:nvPr/>
            </p:nvSpPr>
            <p:spPr>
              <a:xfrm>
                <a:off x="8224902" y="3690679"/>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0" name="Oval 319">
                <a:extLst>
                  <a:ext uri="{FF2B5EF4-FFF2-40B4-BE49-F238E27FC236}">
                    <a16:creationId xmlns:a16="http://schemas.microsoft.com/office/drawing/2014/main" id="{7D1DDEE1-D949-66EB-64D7-C03B28958E7E}"/>
                  </a:ext>
                </a:extLst>
              </p:cNvPr>
              <p:cNvSpPr/>
              <p:nvPr/>
            </p:nvSpPr>
            <p:spPr>
              <a:xfrm>
                <a:off x="9808611" y="2334932"/>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1" name="Oval 320">
                <a:extLst>
                  <a:ext uri="{FF2B5EF4-FFF2-40B4-BE49-F238E27FC236}">
                    <a16:creationId xmlns:a16="http://schemas.microsoft.com/office/drawing/2014/main" id="{DC35D933-9C02-04A3-B938-692B486A8088}"/>
                  </a:ext>
                </a:extLst>
              </p:cNvPr>
              <p:cNvSpPr/>
              <p:nvPr/>
            </p:nvSpPr>
            <p:spPr>
              <a:xfrm>
                <a:off x="9808611" y="3002371"/>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2" name="Oval 321">
                <a:extLst>
                  <a:ext uri="{FF2B5EF4-FFF2-40B4-BE49-F238E27FC236}">
                    <a16:creationId xmlns:a16="http://schemas.microsoft.com/office/drawing/2014/main" id="{AAA354B7-F1C4-1E28-FE2A-4CBA82EF3AE3}"/>
                  </a:ext>
                </a:extLst>
              </p:cNvPr>
              <p:cNvSpPr/>
              <p:nvPr/>
            </p:nvSpPr>
            <p:spPr>
              <a:xfrm>
                <a:off x="9808611" y="3690679"/>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3" name="Oval 322">
                <a:extLst>
                  <a:ext uri="{FF2B5EF4-FFF2-40B4-BE49-F238E27FC236}">
                    <a16:creationId xmlns:a16="http://schemas.microsoft.com/office/drawing/2014/main" id="{F8239BE2-813D-F94C-FBB3-3E6D1F15BEC5}"/>
                  </a:ext>
                </a:extLst>
              </p:cNvPr>
              <p:cNvSpPr/>
              <p:nvPr/>
            </p:nvSpPr>
            <p:spPr>
              <a:xfrm>
                <a:off x="10712851" y="2334932"/>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4" name="Oval 323">
                <a:extLst>
                  <a:ext uri="{FF2B5EF4-FFF2-40B4-BE49-F238E27FC236}">
                    <a16:creationId xmlns:a16="http://schemas.microsoft.com/office/drawing/2014/main" id="{0B55A252-5828-05C6-3168-8F5D56B75C96}"/>
                  </a:ext>
                </a:extLst>
              </p:cNvPr>
              <p:cNvSpPr/>
              <p:nvPr/>
            </p:nvSpPr>
            <p:spPr>
              <a:xfrm>
                <a:off x="11638564" y="3010720"/>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5" name="Oval 324">
                <a:extLst>
                  <a:ext uri="{FF2B5EF4-FFF2-40B4-BE49-F238E27FC236}">
                    <a16:creationId xmlns:a16="http://schemas.microsoft.com/office/drawing/2014/main" id="{2BF80D9A-DD5C-C38F-123B-5D49DFC76D54}"/>
                  </a:ext>
                </a:extLst>
              </p:cNvPr>
              <p:cNvSpPr/>
              <p:nvPr/>
            </p:nvSpPr>
            <p:spPr>
              <a:xfrm>
                <a:off x="11638564" y="1657608"/>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6" name="Oval 325">
                <a:extLst>
                  <a:ext uri="{FF2B5EF4-FFF2-40B4-BE49-F238E27FC236}">
                    <a16:creationId xmlns:a16="http://schemas.microsoft.com/office/drawing/2014/main" id="{CC2B0930-52DF-CF2A-61B4-B5E0D02E2615}"/>
                  </a:ext>
                </a:extLst>
              </p:cNvPr>
              <p:cNvSpPr/>
              <p:nvPr/>
            </p:nvSpPr>
            <p:spPr>
              <a:xfrm>
                <a:off x="11638564" y="2337567"/>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7" name="Oval 326">
                <a:extLst>
                  <a:ext uri="{FF2B5EF4-FFF2-40B4-BE49-F238E27FC236}">
                    <a16:creationId xmlns:a16="http://schemas.microsoft.com/office/drawing/2014/main" id="{08C27F08-98C9-7134-B4C1-111944CAB7F1}"/>
                  </a:ext>
                </a:extLst>
              </p:cNvPr>
              <p:cNvSpPr/>
              <p:nvPr/>
            </p:nvSpPr>
            <p:spPr>
              <a:xfrm>
                <a:off x="11638564" y="3697485"/>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8" name="Oval 327">
                <a:extLst>
                  <a:ext uri="{FF2B5EF4-FFF2-40B4-BE49-F238E27FC236}">
                    <a16:creationId xmlns:a16="http://schemas.microsoft.com/office/drawing/2014/main" id="{37A9840E-68AA-2831-6FB6-3BFB389E2A51}"/>
                  </a:ext>
                </a:extLst>
              </p:cNvPr>
              <p:cNvSpPr/>
              <p:nvPr/>
            </p:nvSpPr>
            <p:spPr>
              <a:xfrm>
                <a:off x="11638564" y="4377444"/>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29" name="Oval 328">
                <a:extLst>
                  <a:ext uri="{FF2B5EF4-FFF2-40B4-BE49-F238E27FC236}">
                    <a16:creationId xmlns:a16="http://schemas.microsoft.com/office/drawing/2014/main" id="{3F22272C-06D2-40DD-FC6B-012E18C3D451}"/>
                  </a:ext>
                </a:extLst>
              </p:cNvPr>
              <p:cNvSpPr/>
              <p:nvPr/>
            </p:nvSpPr>
            <p:spPr>
              <a:xfrm>
                <a:off x="9023326" y="2334932"/>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0" name="Oval 329">
                <a:extLst>
                  <a:ext uri="{FF2B5EF4-FFF2-40B4-BE49-F238E27FC236}">
                    <a16:creationId xmlns:a16="http://schemas.microsoft.com/office/drawing/2014/main" id="{90F5DADE-08E9-7FD4-6872-3B8CF658DD8B}"/>
                  </a:ext>
                </a:extLst>
              </p:cNvPr>
              <p:cNvSpPr/>
              <p:nvPr/>
            </p:nvSpPr>
            <p:spPr>
              <a:xfrm>
                <a:off x="9023326" y="3002371"/>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1" name="Oval 330">
                <a:extLst>
                  <a:ext uri="{FF2B5EF4-FFF2-40B4-BE49-F238E27FC236}">
                    <a16:creationId xmlns:a16="http://schemas.microsoft.com/office/drawing/2014/main" id="{E74626CC-DA49-7A98-AECE-86F77EBDCEEE}"/>
                  </a:ext>
                </a:extLst>
              </p:cNvPr>
              <p:cNvSpPr/>
              <p:nvPr/>
            </p:nvSpPr>
            <p:spPr>
              <a:xfrm>
                <a:off x="9023326" y="3690679"/>
                <a:ext cx="275772" cy="275772"/>
              </a:xfrm>
              <a:prstGeom prst="ellipse">
                <a:avLst/>
              </a:prstGeom>
              <a:solidFill>
                <a:srgbClr val="DF2885"/>
              </a:solid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sp>
        <p:nvSpPr>
          <p:cNvPr id="332" name="TextBox 331">
            <a:extLst>
              <a:ext uri="{FF2B5EF4-FFF2-40B4-BE49-F238E27FC236}">
                <a16:creationId xmlns:a16="http://schemas.microsoft.com/office/drawing/2014/main" id="{ABA085EE-1EFF-C48E-59D9-DC417CC54BEB}"/>
              </a:ext>
            </a:extLst>
          </p:cNvPr>
          <p:cNvSpPr txBox="1"/>
          <p:nvPr/>
        </p:nvSpPr>
        <p:spPr>
          <a:xfrm>
            <a:off x="-58747" y="5149779"/>
            <a:ext cx="2225679" cy="543739"/>
          </a:xfrm>
          <a:prstGeom prst="rect">
            <a:avLst/>
          </a:prstGeom>
          <a:noFill/>
          <a:ln>
            <a:noFill/>
          </a:ln>
        </p:spPr>
        <p:txBody>
          <a:bodyPr wrap="square" lIns="0" tIns="0" rIns="0" bIns="0" rtlCol="0">
            <a:spAutoFit/>
          </a:bodyPr>
          <a:lstStyle/>
          <a:p>
            <a:pPr algn="ctr" defTabSz="536230">
              <a:spcAft>
                <a:spcPts val="356"/>
              </a:spcAft>
              <a:defRPr/>
            </a:pPr>
            <a:r>
              <a:rPr lang="en-US" sz="1600" b="1" spc="178" dirty="0">
                <a:latin typeface="Amazon Ember Light" panose="020B0403020204020204" pitchFamily="34" charset="0"/>
                <a:ea typeface="Amazon Ember Light" panose="020B0403020204020204" pitchFamily="34" charset="0"/>
                <a:cs typeface="Amazon Ember Light" panose="020B0403020204020204" pitchFamily="34" charset="0"/>
              </a:rPr>
              <a:t>FOUNDATION</a:t>
            </a:r>
          </a:p>
          <a:p>
            <a:pPr algn="ctr" defTabSz="536230">
              <a:spcAft>
                <a:spcPts val="356"/>
              </a:spcAft>
              <a:defRPr/>
            </a:pPr>
            <a:r>
              <a:rPr lang="en-US" sz="1600" b="1" spc="178" dirty="0">
                <a:latin typeface="Amazon Ember Light" panose="020B0403020204020204" pitchFamily="34" charset="0"/>
                <a:ea typeface="Amazon Ember Light" panose="020B0403020204020204" pitchFamily="34" charset="0"/>
                <a:cs typeface="Amazon Ember Light" panose="020B0403020204020204" pitchFamily="34" charset="0"/>
              </a:rPr>
              <a:t>MODELS</a:t>
            </a:r>
          </a:p>
        </p:txBody>
      </p:sp>
      <p:grpSp>
        <p:nvGrpSpPr>
          <p:cNvPr id="333" name="Group 332">
            <a:extLst>
              <a:ext uri="{FF2B5EF4-FFF2-40B4-BE49-F238E27FC236}">
                <a16:creationId xmlns:a16="http://schemas.microsoft.com/office/drawing/2014/main" id="{E91C7F30-F747-AC97-1776-7FB102F60D68}"/>
              </a:ext>
            </a:extLst>
          </p:cNvPr>
          <p:cNvGrpSpPr/>
          <p:nvPr/>
        </p:nvGrpSpPr>
        <p:grpSpPr>
          <a:xfrm>
            <a:off x="6303335" y="1052824"/>
            <a:ext cx="1479382" cy="163420"/>
            <a:chOff x="8882743" y="1973687"/>
            <a:chExt cx="2496457" cy="275772"/>
          </a:xfrm>
          <a:solidFill>
            <a:srgbClr val="FDCC65"/>
          </a:solidFill>
        </p:grpSpPr>
        <p:cxnSp>
          <p:nvCxnSpPr>
            <p:cNvPr id="334" name="Straight Connector 333">
              <a:extLst>
                <a:ext uri="{FF2B5EF4-FFF2-40B4-BE49-F238E27FC236}">
                  <a16:creationId xmlns:a16="http://schemas.microsoft.com/office/drawing/2014/main" id="{7BDCA25D-B64E-719F-FD9B-A554E45BAFDE}"/>
                </a:ext>
              </a:extLst>
            </p:cNvPr>
            <p:cNvCxnSpPr>
              <a:stCxn id="337" idx="6"/>
              <a:endCxn id="339" idx="2"/>
            </p:cNvCxnSpPr>
            <p:nvPr/>
          </p:nvCxnSpPr>
          <p:spPr>
            <a:xfrm>
              <a:off x="9158515" y="2111573"/>
              <a:ext cx="464456" cy="0"/>
            </a:xfrm>
            <a:prstGeom prst="line">
              <a:avLst/>
            </a:prstGeom>
            <a:grpFill/>
            <a:ln w="38100" cap="rnd" cmpd="sng" algn="ctr">
              <a:solidFill>
                <a:schemeClr val="tx1"/>
              </a:solidFill>
              <a:prstDash val="solid"/>
              <a:miter lim="800000"/>
            </a:ln>
            <a:effectLst/>
          </p:spPr>
        </p:cxnSp>
        <p:cxnSp>
          <p:nvCxnSpPr>
            <p:cNvPr id="335" name="Straight Connector 334">
              <a:extLst>
                <a:ext uri="{FF2B5EF4-FFF2-40B4-BE49-F238E27FC236}">
                  <a16:creationId xmlns:a16="http://schemas.microsoft.com/office/drawing/2014/main" id="{A7C1588A-067B-8783-00A1-ECECFDCD32C2}"/>
                </a:ext>
              </a:extLst>
            </p:cNvPr>
            <p:cNvCxnSpPr>
              <a:cxnSpLocks/>
              <a:stCxn id="339" idx="6"/>
              <a:endCxn id="340" idx="2"/>
            </p:cNvCxnSpPr>
            <p:nvPr/>
          </p:nvCxnSpPr>
          <p:spPr>
            <a:xfrm>
              <a:off x="9898743" y="2111573"/>
              <a:ext cx="464456" cy="0"/>
            </a:xfrm>
            <a:prstGeom prst="line">
              <a:avLst/>
            </a:prstGeom>
            <a:grpFill/>
            <a:ln w="38100" cap="rnd" cmpd="sng" algn="ctr">
              <a:solidFill>
                <a:schemeClr val="tx1"/>
              </a:solidFill>
              <a:prstDash val="solid"/>
              <a:miter lim="800000"/>
            </a:ln>
            <a:effectLst/>
          </p:spPr>
        </p:cxnSp>
        <p:cxnSp>
          <p:nvCxnSpPr>
            <p:cNvPr id="336" name="Straight Connector 335">
              <a:extLst>
                <a:ext uri="{FF2B5EF4-FFF2-40B4-BE49-F238E27FC236}">
                  <a16:creationId xmlns:a16="http://schemas.microsoft.com/office/drawing/2014/main" id="{014A98A1-38E9-11B5-9EC5-BCDACD8B95E9}"/>
                </a:ext>
              </a:extLst>
            </p:cNvPr>
            <p:cNvCxnSpPr>
              <a:cxnSpLocks/>
              <a:stCxn id="340" idx="6"/>
              <a:endCxn id="338" idx="2"/>
            </p:cNvCxnSpPr>
            <p:nvPr/>
          </p:nvCxnSpPr>
          <p:spPr>
            <a:xfrm>
              <a:off x="10638971" y="2111573"/>
              <a:ext cx="464457" cy="0"/>
            </a:xfrm>
            <a:prstGeom prst="line">
              <a:avLst/>
            </a:prstGeom>
            <a:grpFill/>
            <a:ln w="38100" cap="rnd" cmpd="sng" algn="ctr">
              <a:solidFill>
                <a:schemeClr val="tx1"/>
              </a:solidFill>
              <a:prstDash val="solid"/>
              <a:miter lim="800000"/>
            </a:ln>
            <a:effectLst/>
          </p:spPr>
        </p:cxnSp>
        <p:sp>
          <p:nvSpPr>
            <p:cNvPr id="337" name="Oval 336">
              <a:extLst>
                <a:ext uri="{FF2B5EF4-FFF2-40B4-BE49-F238E27FC236}">
                  <a16:creationId xmlns:a16="http://schemas.microsoft.com/office/drawing/2014/main" id="{F13EC271-0D21-F0AC-B8A2-F1D3366C6C28}"/>
                </a:ext>
              </a:extLst>
            </p:cNvPr>
            <p:cNvSpPr/>
            <p:nvPr/>
          </p:nvSpPr>
          <p:spPr>
            <a:xfrm>
              <a:off x="8882743" y="1973687"/>
              <a:ext cx="275772" cy="275772"/>
            </a:xfrm>
            <a:prstGeom prst="ellipse">
              <a:avLst/>
            </a:prstGeom>
            <a:grp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8" name="Oval 337">
              <a:extLst>
                <a:ext uri="{FF2B5EF4-FFF2-40B4-BE49-F238E27FC236}">
                  <a16:creationId xmlns:a16="http://schemas.microsoft.com/office/drawing/2014/main" id="{EA118642-15B1-6686-12FB-4B4192B6DA16}"/>
                </a:ext>
              </a:extLst>
            </p:cNvPr>
            <p:cNvSpPr/>
            <p:nvPr/>
          </p:nvSpPr>
          <p:spPr>
            <a:xfrm>
              <a:off x="11103428" y="1973687"/>
              <a:ext cx="275772" cy="275772"/>
            </a:xfrm>
            <a:prstGeom prst="ellipse">
              <a:avLst/>
            </a:prstGeom>
            <a:grp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39" name="Oval 338">
              <a:extLst>
                <a:ext uri="{FF2B5EF4-FFF2-40B4-BE49-F238E27FC236}">
                  <a16:creationId xmlns:a16="http://schemas.microsoft.com/office/drawing/2014/main" id="{6FADD184-FD39-1513-B337-5A709C7AE9B8}"/>
                </a:ext>
              </a:extLst>
            </p:cNvPr>
            <p:cNvSpPr/>
            <p:nvPr/>
          </p:nvSpPr>
          <p:spPr>
            <a:xfrm>
              <a:off x="9622971" y="1973687"/>
              <a:ext cx="275772" cy="275772"/>
            </a:xfrm>
            <a:prstGeom prst="ellipse">
              <a:avLst/>
            </a:prstGeom>
            <a:grp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sp>
          <p:nvSpPr>
            <p:cNvPr id="340" name="Oval 339">
              <a:extLst>
                <a:ext uri="{FF2B5EF4-FFF2-40B4-BE49-F238E27FC236}">
                  <a16:creationId xmlns:a16="http://schemas.microsoft.com/office/drawing/2014/main" id="{AFEC5690-6EF7-8411-F11D-C19937814167}"/>
                </a:ext>
              </a:extLst>
            </p:cNvPr>
            <p:cNvSpPr/>
            <p:nvPr/>
          </p:nvSpPr>
          <p:spPr>
            <a:xfrm>
              <a:off x="10363199" y="1973687"/>
              <a:ext cx="275772" cy="275772"/>
            </a:xfrm>
            <a:prstGeom prst="ellipse">
              <a:avLst/>
            </a:prstGeom>
            <a:grpFill/>
            <a:ln w="12700" cap="flat" cmpd="sng" algn="ctr">
              <a:noFill/>
              <a:prstDash val="solid"/>
              <a:miter lim="800000"/>
            </a:ln>
            <a:effectLst/>
          </p:spPr>
          <p:txBody>
            <a:bodyPr rtlCol="0" anchor="ctr"/>
            <a:lstStyle/>
            <a:p>
              <a:pPr marL="0" marR="0" lvl="0" indent="0" algn="ctr" defTabSz="536230" eaLnBrk="1" fontAlgn="auto" latinLnBrk="0" hangingPunct="1">
                <a:lnSpc>
                  <a:spcPct val="100000"/>
                </a:lnSpc>
                <a:spcBef>
                  <a:spcPts val="0"/>
                </a:spcBef>
                <a:spcAft>
                  <a:spcPts val="0"/>
                </a:spcAft>
                <a:buClrTx/>
                <a:buSzTx/>
                <a:buFontTx/>
                <a:buNone/>
                <a:tabLst/>
                <a:defRPr/>
              </a:pPr>
              <a:endParaRPr kumimoji="0" lang="en-US" sz="1055" b="0" i="0" u="none" strike="noStrike" kern="0" cap="none" spc="0" normalizeH="0" baseline="0" noProof="0" dirty="0" err="1">
                <a:ln>
                  <a:noFill/>
                </a:ln>
                <a:effectLst/>
                <a:uLnTx/>
                <a:uFillTx/>
                <a:latin typeface="Amazon Ember Display"/>
                <a:ea typeface="+mn-ea"/>
                <a:cs typeface="+mn-cs"/>
              </a:endParaRPr>
            </a:p>
          </p:txBody>
        </p:sp>
      </p:grpSp>
      <p:grpSp>
        <p:nvGrpSpPr>
          <p:cNvPr id="341" name="Group 340">
            <a:extLst>
              <a:ext uri="{FF2B5EF4-FFF2-40B4-BE49-F238E27FC236}">
                <a16:creationId xmlns:a16="http://schemas.microsoft.com/office/drawing/2014/main" id="{77532AE1-4F91-46E9-5CA6-80A83D3C4D81}"/>
              </a:ext>
            </a:extLst>
          </p:cNvPr>
          <p:cNvGrpSpPr/>
          <p:nvPr/>
        </p:nvGrpSpPr>
        <p:grpSpPr>
          <a:xfrm>
            <a:off x="2567666" y="750455"/>
            <a:ext cx="1600085" cy="753505"/>
            <a:chOff x="2582534" y="3391280"/>
            <a:chExt cx="2700143" cy="1271540"/>
          </a:xfrm>
        </p:grpSpPr>
        <p:sp>
          <p:nvSpPr>
            <p:cNvPr id="342" name="Rectangle: Rounded Corners 32">
              <a:extLst>
                <a:ext uri="{FF2B5EF4-FFF2-40B4-BE49-F238E27FC236}">
                  <a16:creationId xmlns:a16="http://schemas.microsoft.com/office/drawing/2014/main" id="{118896CF-37C4-CC5D-E6C1-4A93BFB05BCE}"/>
                </a:ext>
              </a:extLst>
            </p:cNvPr>
            <p:cNvSpPr/>
            <p:nvPr/>
          </p:nvSpPr>
          <p:spPr>
            <a:xfrm>
              <a:off x="3130417" y="4159780"/>
              <a:ext cx="1604376" cy="496118"/>
            </a:xfrm>
            <a:prstGeom prst="roundRect">
              <a:avLst>
                <a:gd name="adj" fmla="val 50000"/>
              </a:avLst>
            </a:prstGeom>
            <a:gradFill flip="none" rotWithShape="1">
              <a:gsLst>
                <a:gs pos="0">
                  <a:srgbClr val="FDCC65"/>
                </a:gs>
                <a:gs pos="100000">
                  <a:srgbClr val="DF2885"/>
                </a:gs>
              </a:gsLst>
              <a:lin ang="0" scaled="0"/>
              <a:tileRect/>
            </a:gradFill>
            <a:ln w="19050" cap="flat" cmpd="sng" algn="ctr">
              <a:noFill/>
              <a:prstDash val="solid"/>
              <a:miter lim="800000"/>
            </a:ln>
            <a:effectLst/>
          </p:spPr>
          <p:txBody>
            <a:bodyPr lIns="27093" tIns="27093" rIns="27093" rtlCol="0" anchor="ctr"/>
            <a:lstStyle/>
            <a:p>
              <a:pPr marL="0" marR="0" lvl="0" indent="0" algn="ctr" defTabSz="541873" eaLnBrk="1" fontAlgn="auto" latinLnBrk="0" hangingPunct="1">
                <a:lnSpc>
                  <a:spcPct val="100000"/>
                </a:lnSpc>
                <a:spcBef>
                  <a:spcPts val="0"/>
                </a:spcBef>
                <a:spcAft>
                  <a:spcPts val="0"/>
                </a:spcAft>
                <a:buClrTx/>
                <a:buSzTx/>
                <a:buFontTx/>
                <a:buNone/>
                <a:tabLst/>
                <a:defRPr/>
              </a:pPr>
              <a:endParaRPr kumimoji="0" lang="en-US" sz="948"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3" name="TextBox 342">
              <a:extLst>
                <a:ext uri="{FF2B5EF4-FFF2-40B4-BE49-F238E27FC236}">
                  <a16:creationId xmlns:a16="http://schemas.microsoft.com/office/drawing/2014/main" id="{CA2EEB86-2B30-F058-2DFD-44FD6CFE97EB}"/>
                </a:ext>
              </a:extLst>
            </p:cNvPr>
            <p:cNvSpPr txBox="1"/>
            <p:nvPr/>
          </p:nvSpPr>
          <p:spPr>
            <a:xfrm>
              <a:off x="3209398" y="4199279"/>
              <a:ext cx="1446415" cy="463541"/>
            </a:xfrm>
            <a:prstGeom prst="rect">
              <a:avLst/>
            </a:prstGeom>
            <a:noFill/>
            <a:ln>
              <a:noFill/>
            </a:ln>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INPUTS</a:t>
              </a:r>
            </a:p>
          </p:txBody>
        </p:sp>
        <p:sp>
          <p:nvSpPr>
            <p:cNvPr id="344" name="TextBox 343">
              <a:extLst>
                <a:ext uri="{FF2B5EF4-FFF2-40B4-BE49-F238E27FC236}">
                  <a16:creationId xmlns:a16="http://schemas.microsoft.com/office/drawing/2014/main" id="{E0C5CE73-8DD2-9DEB-88AC-C1596AF28C58}"/>
                </a:ext>
              </a:extLst>
            </p:cNvPr>
            <p:cNvSpPr txBox="1"/>
            <p:nvPr/>
          </p:nvSpPr>
          <p:spPr>
            <a:xfrm>
              <a:off x="2582534" y="3391280"/>
              <a:ext cx="2700143" cy="648135"/>
            </a:xfrm>
            <a:prstGeom prst="rect">
              <a:avLst/>
            </a:prstGeom>
            <a:noFill/>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896" b="1" i="0" u="none" strike="noStrike" kern="0" cap="none" spc="178" normalizeH="0" baseline="0" noProof="0" dirty="0">
                  <a:ln>
                    <a:noFill/>
                  </a:ln>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p>
          </p:txBody>
        </p:sp>
      </p:grpSp>
      <p:grpSp>
        <p:nvGrpSpPr>
          <p:cNvPr id="345" name="Group 344">
            <a:extLst>
              <a:ext uri="{FF2B5EF4-FFF2-40B4-BE49-F238E27FC236}">
                <a16:creationId xmlns:a16="http://schemas.microsoft.com/office/drawing/2014/main" id="{4CEEF77C-F23D-3466-A4FE-D073A2709303}"/>
              </a:ext>
            </a:extLst>
          </p:cNvPr>
          <p:cNvGrpSpPr/>
          <p:nvPr/>
        </p:nvGrpSpPr>
        <p:grpSpPr>
          <a:xfrm>
            <a:off x="10140739" y="750455"/>
            <a:ext cx="1518554" cy="753505"/>
            <a:chOff x="15445222" y="3391280"/>
            <a:chExt cx="2562560" cy="1271540"/>
          </a:xfrm>
        </p:grpSpPr>
        <p:sp>
          <p:nvSpPr>
            <p:cNvPr id="346" name="Rectangle: Rounded Corners 32">
              <a:extLst>
                <a:ext uri="{FF2B5EF4-FFF2-40B4-BE49-F238E27FC236}">
                  <a16:creationId xmlns:a16="http://schemas.microsoft.com/office/drawing/2014/main" id="{86D63D5B-8972-59A2-FD2C-506C1E2A0871}"/>
                </a:ext>
              </a:extLst>
            </p:cNvPr>
            <p:cNvSpPr/>
            <p:nvPr/>
          </p:nvSpPr>
          <p:spPr>
            <a:xfrm>
              <a:off x="15898365" y="4159780"/>
              <a:ext cx="1656274" cy="496118"/>
            </a:xfrm>
            <a:prstGeom prst="roundRect">
              <a:avLst>
                <a:gd name="adj" fmla="val 50000"/>
              </a:avLst>
            </a:prstGeom>
            <a:gradFill flip="none" rotWithShape="1">
              <a:gsLst>
                <a:gs pos="0">
                  <a:srgbClr val="802BFE"/>
                </a:gs>
                <a:gs pos="100000">
                  <a:srgbClr val="DF2885"/>
                </a:gs>
              </a:gsLst>
              <a:lin ang="10800000" scaled="0"/>
              <a:tileRect/>
            </a:gradFill>
            <a:ln w="19050" cap="flat" cmpd="sng" algn="ctr">
              <a:noFill/>
              <a:prstDash val="solid"/>
              <a:miter lim="800000"/>
            </a:ln>
            <a:effectLst/>
          </p:spPr>
          <p:txBody>
            <a:bodyPr lIns="108373" tIns="27093" rIns="27093" rtlCol="0" anchor="ctr"/>
            <a:lstStyle/>
            <a:p>
              <a:pPr marL="0" marR="0" lvl="0" indent="0" algn="ctr" defTabSz="541873"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347" name="TextBox 346">
              <a:extLst>
                <a:ext uri="{FF2B5EF4-FFF2-40B4-BE49-F238E27FC236}">
                  <a16:creationId xmlns:a16="http://schemas.microsoft.com/office/drawing/2014/main" id="{C2F628C1-74C1-24FE-E80F-ABCB662820C0}"/>
                </a:ext>
              </a:extLst>
            </p:cNvPr>
            <p:cNvSpPr txBox="1"/>
            <p:nvPr/>
          </p:nvSpPr>
          <p:spPr>
            <a:xfrm>
              <a:off x="16003295" y="4199279"/>
              <a:ext cx="1446415" cy="463541"/>
            </a:xfrm>
            <a:prstGeom prst="rect">
              <a:avLst/>
            </a:prstGeom>
            <a:noFill/>
            <a:ln>
              <a:noFill/>
            </a:ln>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185" b="1" i="0" u="none" strike="noStrike" kern="0" cap="none" spc="0" normalizeH="0" baseline="0" noProof="0" dirty="0">
                  <a:ln>
                    <a:noFill/>
                  </a:ln>
                  <a:solidFill>
                    <a:schemeClr val="bg1"/>
                  </a:solidFill>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OUTPUTS</a:t>
              </a:r>
            </a:p>
          </p:txBody>
        </p:sp>
        <p:sp>
          <p:nvSpPr>
            <p:cNvPr id="348" name="TextBox 347">
              <a:extLst>
                <a:ext uri="{FF2B5EF4-FFF2-40B4-BE49-F238E27FC236}">
                  <a16:creationId xmlns:a16="http://schemas.microsoft.com/office/drawing/2014/main" id="{AF0D66B4-9819-8E28-08A4-96CF20A76B29}"/>
                </a:ext>
              </a:extLst>
            </p:cNvPr>
            <p:cNvSpPr txBox="1"/>
            <p:nvPr/>
          </p:nvSpPr>
          <p:spPr>
            <a:xfrm>
              <a:off x="15445222" y="3391280"/>
              <a:ext cx="2562560" cy="648135"/>
            </a:xfrm>
            <a:prstGeom prst="rect">
              <a:avLst/>
            </a:prstGeom>
            <a:noFill/>
          </p:spPr>
          <p:txBody>
            <a:bodyPr wrap="square" lIns="0" rIns="0" rtlCol="0">
              <a:spAutoFit/>
            </a:bodyPr>
            <a:lstStyle/>
            <a:p>
              <a:pPr marL="0" marR="0" lvl="0" indent="0" algn="ctr" defTabSz="536230" eaLnBrk="1" fontAlgn="auto" latinLnBrk="0" hangingPunct="1">
                <a:lnSpc>
                  <a:spcPct val="100000"/>
                </a:lnSpc>
                <a:spcBef>
                  <a:spcPts val="0"/>
                </a:spcBef>
                <a:spcAft>
                  <a:spcPts val="0"/>
                </a:spcAft>
                <a:buClrTx/>
                <a:buSzTx/>
                <a:buFontTx/>
                <a:buNone/>
                <a:tabLst/>
                <a:defRPr/>
              </a:pPr>
              <a:r>
                <a:rPr kumimoji="0" lang="en-US" sz="1896" b="1" i="0" u="none" strike="noStrike" kern="0" cap="none" spc="178" normalizeH="0" baseline="0" noProof="0" dirty="0">
                  <a:ln>
                    <a:noFill/>
                  </a:ln>
                  <a:effectLst/>
                  <a:uLnTx/>
                  <a:uFillTx/>
                  <a:latin typeface="Amazon Ember Duospace" panose="020B0509020204020204" pitchFamily="49" charset="0"/>
                  <a:ea typeface="Amazon Ember Duospace" panose="020B0509020204020204" pitchFamily="49" charset="0"/>
                  <a:cs typeface="Amazon Ember Duospace" panose="020B0509020204020204" pitchFamily="49" charset="0"/>
                </a:rPr>
                <a:t>SIMPLE</a:t>
              </a:r>
            </a:p>
          </p:txBody>
        </p:sp>
      </p:grpSp>
      <p:cxnSp>
        <p:nvCxnSpPr>
          <p:cNvPr id="349" name="Straight Arrow Connector 348">
            <a:extLst>
              <a:ext uri="{FF2B5EF4-FFF2-40B4-BE49-F238E27FC236}">
                <a16:creationId xmlns:a16="http://schemas.microsoft.com/office/drawing/2014/main" id="{60E52A69-F3E1-CEF4-872B-43CF469D3972}"/>
              </a:ext>
            </a:extLst>
          </p:cNvPr>
          <p:cNvCxnSpPr>
            <a:cxnSpLocks/>
          </p:cNvCxnSpPr>
          <p:nvPr/>
        </p:nvCxnSpPr>
        <p:spPr>
          <a:xfrm>
            <a:off x="8668418" y="930694"/>
            <a:ext cx="1056339" cy="0"/>
          </a:xfrm>
          <a:prstGeom prst="straightConnector1">
            <a:avLst/>
          </a:prstGeom>
          <a:noFill/>
          <a:ln w="50800" cap="rnd" cmpd="sng" algn="ctr">
            <a:gradFill>
              <a:gsLst>
                <a:gs pos="0">
                  <a:srgbClr val="802BFE"/>
                </a:gs>
                <a:gs pos="100000">
                  <a:srgbClr val="DF2885"/>
                </a:gs>
              </a:gsLst>
              <a:lin ang="10800000" scaled="0"/>
            </a:gradFill>
            <a:prstDash val="solid"/>
            <a:miter lim="800000"/>
            <a:tailEnd type="triangle" w="lg" len="med"/>
          </a:ln>
          <a:effectLst/>
        </p:spPr>
      </p:cxnSp>
      <p:cxnSp>
        <p:nvCxnSpPr>
          <p:cNvPr id="350" name="Straight Arrow Connector 349">
            <a:extLst>
              <a:ext uri="{FF2B5EF4-FFF2-40B4-BE49-F238E27FC236}">
                <a16:creationId xmlns:a16="http://schemas.microsoft.com/office/drawing/2014/main" id="{7813DEBF-ACA6-7723-94F0-47D86ABF6279}"/>
              </a:ext>
            </a:extLst>
          </p:cNvPr>
          <p:cNvCxnSpPr>
            <a:cxnSpLocks/>
          </p:cNvCxnSpPr>
          <p:nvPr/>
        </p:nvCxnSpPr>
        <p:spPr>
          <a:xfrm>
            <a:off x="4025753" y="1357619"/>
            <a:ext cx="1979660" cy="0"/>
          </a:xfrm>
          <a:prstGeom prst="straightConnector1">
            <a:avLst/>
          </a:prstGeom>
          <a:noFill/>
          <a:ln w="38100" cap="rnd" cmpd="sng" algn="ctr">
            <a:solidFill>
              <a:schemeClr val="tx1"/>
            </a:solidFill>
            <a:prstDash val="sysDot"/>
            <a:miter lim="800000"/>
            <a:tailEnd type="triangle" w="lg" len="med"/>
          </a:ln>
          <a:effectLst/>
        </p:spPr>
      </p:cxnSp>
      <p:cxnSp>
        <p:nvCxnSpPr>
          <p:cNvPr id="351" name="Straight Arrow Connector 350">
            <a:extLst>
              <a:ext uri="{FF2B5EF4-FFF2-40B4-BE49-F238E27FC236}">
                <a16:creationId xmlns:a16="http://schemas.microsoft.com/office/drawing/2014/main" id="{B5CFD36C-6D85-EEEA-386B-54342C354967}"/>
              </a:ext>
            </a:extLst>
          </p:cNvPr>
          <p:cNvCxnSpPr>
            <a:cxnSpLocks/>
          </p:cNvCxnSpPr>
          <p:nvPr/>
        </p:nvCxnSpPr>
        <p:spPr>
          <a:xfrm>
            <a:off x="8231093" y="1357619"/>
            <a:ext cx="1909647" cy="0"/>
          </a:xfrm>
          <a:prstGeom prst="straightConnector1">
            <a:avLst/>
          </a:prstGeom>
          <a:noFill/>
          <a:ln w="38100" cap="rnd" cmpd="sng" algn="ctr">
            <a:solidFill>
              <a:schemeClr val="tx1"/>
            </a:solidFill>
            <a:prstDash val="sysDot"/>
            <a:miter lim="800000"/>
            <a:tailEnd type="triangle" w="lg" len="med"/>
          </a:ln>
          <a:effectLst/>
        </p:spPr>
      </p:cxnSp>
      <p:sp>
        <p:nvSpPr>
          <p:cNvPr id="352" name="TextBox 351">
            <a:extLst>
              <a:ext uri="{FF2B5EF4-FFF2-40B4-BE49-F238E27FC236}">
                <a16:creationId xmlns:a16="http://schemas.microsoft.com/office/drawing/2014/main" id="{6ABDD594-8B9A-38BE-B84F-F7AC369409A6}"/>
              </a:ext>
            </a:extLst>
          </p:cNvPr>
          <p:cNvSpPr txBox="1"/>
          <p:nvPr/>
        </p:nvSpPr>
        <p:spPr>
          <a:xfrm>
            <a:off x="-58747" y="888313"/>
            <a:ext cx="2225679" cy="492443"/>
          </a:xfrm>
          <a:prstGeom prst="rect">
            <a:avLst/>
          </a:prstGeom>
          <a:noFill/>
          <a:ln>
            <a:noFill/>
          </a:ln>
        </p:spPr>
        <p:txBody>
          <a:bodyPr wrap="square" lIns="0" tIns="0" rIns="0" bIns="0" rtlCol="0">
            <a:spAutoFit/>
          </a:bodyPr>
          <a:lstStyle/>
          <a:p>
            <a:pPr algn="ctr" defTabSz="536230">
              <a:spcAft>
                <a:spcPts val="356"/>
              </a:spcAft>
              <a:defRPr/>
            </a:pPr>
            <a:r>
              <a:rPr lang="en-US" sz="1600" b="1" spc="178" dirty="0">
                <a:latin typeface="Amazon Ember Light" panose="020B0403020204020204" pitchFamily="34" charset="0"/>
                <a:ea typeface="Amazon Ember Light" panose="020B0403020204020204" pitchFamily="34" charset="0"/>
                <a:cs typeface="Amazon Ember Light" panose="020B0403020204020204" pitchFamily="34" charset="0"/>
              </a:rPr>
              <a:t>MACHINE</a:t>
            </a:r>
            <a:br>
              <a:rPr lang="en-US" sz="1600" b="1" spc="178"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spc="178" dirty="0">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cxnSp>
        <p:nvCxnSpPr>
          <p:cNvPr id="353" name="Straight Arrow Connector 352">
            <a:extLst>
              <a:ext uri="{FF2B5EF4-FFF2-40B4-BE49-F238E27FC236}">
                <a16:creationId xmlns:a16="http://schemas.microsoft.com/office/drawing/2014/main" id="{8AD5CAE8-F579-81C8-1BFE-E9473940BE84}"/>
              </a:ext>
            </a:extLst>
          </p:cNvPr>
          <p:cNvCxnSpPr>
            <a:cxnSpLocks/>
          </p:cNvCxnSpPr>
          <p:nvPr/>
        </p:nvCxnSpPr>
        <p:spPr>
          <a:xfrm>
            <a:off x="4520097" y="930694"/>
            <a:ext cx="1044375" cy="0"/>
          </a:xfrm>
          <a:prstGeom prst="straightConnector1">
            <a:avLst/>
          </a:prstGeom>
          <a:noFill/>
          <a:ln w="50800" cap="rnd" cmpd="sng" algn="ctr">
            <a:gradFill>
              <a:gsLst>
                <a:gs pos="0">
                  <a:srgbClr val="FDCC65"/>
                </a:gs>
                <a:gs pos="80000">
                  <a:srgbClr val="DF2885"/>
                </a:gs>
              </a:gsLst>
              <a:lin ang="0" scaled="0"/>
            </a:gradFill>
            <a:prstDash val="solid"/>
            <a:miter lim="800000"/>
            <a:tailEnd type="triangle" w="lg" len="med"/>
          </a:ln>
          <a:effectLst/>
        </p:spPr>
      </p:cxnSp>
      <p:sp>
        <p:nvSpPr>
          <p:cNvPr id="354" name="Rounded Rectangle 353">
            <a:extLst>
              <a:ext uri="{FF2B5EF4-FFF2-40B4-BE49-F238E27FC236}">
                <a16:creationId xmlns:a16="http://schemas.microsoft.com/office/drawing/2014/main" id="{4F3BDB04-D8BA-D74B-D4F8-17F93DC246E7}"/>
              </a:ext>
            </a:extLst>
          </p:cNvPr>
          <p:cNvSpPr/>
          <p:nvPr/>
        </p:nvSpPr>
        <p:spPr>
          <a:xfrm>
            <a:off x="212035" y="583097"/>
            <a:ext cx="1709530" cy="5416608"/>
          </a:xfrm>
          <a:prstGeom prst="roundRect">
            <a:avLst/>
          </a:prstGeom>
          <a:noFill/>
          <a:ln w="12700" cap="flat" cmpd="sng" algn="ctr">
            <a:solidFill>
              <a:schemeClr val="tx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effectLst/>
              <a:uLnTx/>
              <a:uFillTx/>
              <a:latin typeface="Amazon Ember Display"/>
              <a:ea typeface="+mn-ea"/>
              <a:cs typeface="+mn-cs"/>
            </a:endParaRPr>
          </a:p>
        </p:txBody>
      </p:sp>
      <p:sp>
        <p:nvSpPr>
          <p:cNvPr id="355" name="TextBox 354">
            <a:extLst>
              <a:ext uri="{FF2B5EF4-FFF2-40B4-BE49-F238E27FC236}">
                <a16:creationId xmlns:a16="http://schemas.microsoft.com/office/drawing/2014/main" id="{95F72295-14EF-FCC1-D060-5CF4B09C23B9}"/>
              </a:ext>
            </a:extLst>
          </p:cNvPr>
          <p:cNvSpPr txBox="1"/>
          <p:nvPr/>
        </p:nvSpPr>
        <p:spPr>
          <a:xfrm>
            <a:off x="-58748" y="179869"/>
            <a:ext cx="2225679" cy="246221"/>
          </a:xfrm>
          <a:prstGeom prst="rect">
            <a:avLst/>
          </a:prstGeom>
          <a:noFill/>
        </p:spPr>
        <p:txBody>
          <a:bodyPr wrap="square" lIns="0" tIns="0" rIns="0" bIns="0" rtlCol="0">
            <a:spAutoFit/>
          </a:bodyPr>
          <a:lstStyle/>
          <a:p>
            <a:pPr algn="ctr" defTabSz="536230">
              <a:spcAft>
                <a:spcPts val="356"/>
              </a:spcAft>
              <a:defRPr/>
            </a:pPr>
            <a:r>
              <a:rPr lang="en-US" sz="1600" spc="178" dirty="0">
                <a:latin typeface="Amazon Ember Medium" panose="020B0603020204020204" pitchFamily="34" charset="0"/>
                <a:ea typeface="Amazon Ember Medium" panose="020B0603020204020204" pitchFamily="34" charset="0"/>
                <a:cs typeface="Amazon Ember Medium" panose="020B0603020204020204" pitchFamily="34" charset="0"/>
              </a:rPr>
              <a:t>AI</a:t>
            </a:r>
          </a:p>
        </p:txBody>
      </p:sp>
    </p:spTree>
    <p:extLst>
      <p:ext uri="{BB962C8B-B14F-4D97-AF65-F5344CB8AC3E}">
        <p14:creationId xmlns:p14="http://schemas.microsoft.com/office/powerpoint/2010/main" val="504039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par>
                                <p:cTn id="8" presetID="10" presetClass="entr" presetSubtype="0" fill="hold" nodeType="withEffect">
                                  <p:stCondLst>
                                    <p:cond delay="0"/>
                                  </p:stCondLst>
                                  <p:childTnLst>
                                    <p:set>
                                      <p:cBhvr>
                                        <p:cTn id="9" dur="1" fill="hold">
                                          <p:stCondLst>
                                            <p:cond delay="0"/>
                                          </p:stCondLst>
                                        </p:cTn>
                                        <p:tgtEl>
                                          <p:spTgt spid="341"/>
                                        </p:tgtEl>
                                        <p:attrNameLst>
                                          <p:attrName>style.visibility</p:attrName>
                                        </p:attrNameLst>
                                      </p:cBhvr>
                                      <p:to>
                                        <p:strVal val="visible"/>
                                      </p:to>
                                    </p:set>
                                    <p:animEffect transition="in" filter="fade">
                                      <p:cBhvr>
                                        <p:cTn id="10" dur="500"/>
                                        <p:tgtEl>
                                          <p:spTgt spid="341"/>
                                        </p:tgtEl>
                                      </p:cBhvr>
                                    </p:animEffect>
                                  </p:childTnLst>
                                </p:cTn>
                              </p:par>
                              <p:par>
                                <p:cTn id="11" presetID="10" presetClass="entr" presetSubtype="0" fill="hold" nodeType="withEffect">
                                  <p:stCondLst>
                                    <p:cond delay="0"/>
                                  </p:stCondLst>
                                  <p:childTnLst>
                                    <p:set>
                                      <p:cBhvr>
                                        <p:cTn id="12" dur="1" fill="hold">
                                          <p:stCondLst>
                                            <p:cond delay="0"/>
                                          </p:stCondLst>
                                        </p:cTn>
                                        <p:tgtEl>
                                          <p:spTgt spid="353"/>
                                        </p:tgtEl>
                                        <p:attrNameLst>
                                          <p:attrName>style.visibility</p:attrName>
                                        </p:attrNameLst>
                                      </p:cBhvr>
                                      <p:to>
                                        <p:strVal val="visible"/>
                                      </p:to>
                                    </p:set>
                                    <p:animEffect transition="in" filter="fade">
                                      <p:cBhvr>
                                        <p:cTn id="13" dur="500"/>
                                        <p:tgtEl>
                                          <p:spTgt spid="353"/>
                                        </p:tgtEl>
                                      </p:cBhvr>
                                    </p:animEffect>
                                  </p:childTnLst>
                                </p:cTn>
                              </p:par>
                              <p:par>
                                <p:cTn id="14" presetID="10" presetClass="entr" presetSubtype="0" fill="hold" nodeType="withEffect">
                                  <p:stCondLst>
                                    <p:cond delay="0"/>
                                  </p:stCondLst>
                                  <p:childTnLst>
                                    <p:set>
                                      <p:cBhvr>
                                        <p:cTn id="15" dur="1" fill="hold">
                                          <p:stCondLst>
                                            <p:cond delay="0"/>
                                          </p:stCondLst>
                                        </p:cTn>
                                        <p:tgtEl>
                                          <p:spTgt spid="350"/>
                                        </p:tgtEl>
                                        <p:attrNameLst>
                                          <p:attrName>style.visibility</p:attrName>
                                        </p:attrNameLst>
                                      </p:cBhvr>
                                      <p:to>
                                        <p:strVal val="visible"/>
                                      </p:to>
                                    </p:set>
                                    <p:animEffect transition="in" filter="fade">
                                      <p:cBhvr>
                                        <p:cTn id="16" dur="500"/>
                                        <p:tgtEl>
                                          <p:spTgt spid="350"/>
                                        </p:tgtEl>
                                      </p:cBhvr>
                                    </p:animEffect>
                                  </p:childTnLst>
                                </p:cTn>
                              </p:par>
                              <p:par>
                                <p:cTn id="17" presetID="10" presetClass="entr" presetSubtype="0" fill="hold" nodeType="withEffect">
                                  <p:stCondLst>
                                    <p:cond delay="0"/>
                                  </p:stCondLst>
                                  <p:childTnLst>
                                    <p:set>
                                      <p:cBhvr>
                                        <p:cTn id="18" dur="1" fill="hold">
                                          <p:stCondLst>
                                            <p:cond delay="0"/>
                                          </p:stCondLst>
                                        </p:cTn>
                                        <p:tgtEl>
                                          <p:spTgt spid="333"/>
                                        </p:tgtEl>
                                        <p:attrNameLst>
                                          <p:attrName>style.visibility</p:attrName>
                                        </p:attrNameLst>
                                      </p:cBhvr>
                                      <p:to>
                                        <p:strVal val="visible"/>
                                      </p:to>
                                    </p:set>
                                    <p:animEffect transition="in" filter="fade">
                                      <p:cBhvr>
                                        <p:cTn id="19" dur="500"/>
                                        <p:tgtEl>
                                          <p:spTgt spid="333"/>
                                        </p:tgtEl>
                                      </p:cBhvr>
                                    </p:animEffect>
                                  </p:childTnLst>
                                </p:cTn>
                              </p:par>
                              <p:par>
                                <p:cTn id="20" presetID="10" presetClass="entr" presetSubtype="0" fill="hold" nodeType="withEffect">
                                  <p:stCondLst>
                                    <p:cond delay="0"/>
                                  </p:stCondLst>
                                  <p:childTnLst>
                                    <p:set>
                                      <p:cBhvr>
                                        <p:cTn id="21" dur="1" fill="hold">
                                          <p:stCondLst>
                                            <p:cond delay="0"/>
                                          </p:stCondLst>
                                        </p:cTn>
                                        <p:tgtEl>
                                          <p:spTgt spid="351"/>
                                        </p:tgtEl>
                                        <p:attrNameLst>
                                          <p:attrName>style.visibility</p:attrName>
                                        </p:attrNameLst>
                                      </p:cBhvr>
                                      <p:to>
                                        <p:strVal val="visible"/>
                                      </p:to>
                                    </p:set>
                                    <p:animEffect transition="in" filter="fade">
                                      <p:cBhvr>
                                        <p:cTn id="22" dur="500"/>
                                        <p:tgtEl>
                                          <p:spTgt spid="351"/>
                                        </p:tgtEl>
                                      </p:cBhvr>
                                    </p:animEffect>
                                  </p:childTnLst>
                                </p:cTn>
                              </p:par>
                              <p:par>
                                <p:cTn id="23" presetID="10" presetClass="entr" presetSubtype="0" fill="hold" nodeType="withEffect">
                                  <p:stCondLst>
                                    <p:cond delay="0"/>
                                  </p:stCondLst>
                                  <p:childTnLst>
                                    <p:set>
                                      <p:cBhvr>
                                        <p:cTn id="24" dur="1" fill="hold">
                                          <p:stCondLst>
                                            <p:cond delay="0"/>
                                          </p:stCondLst>
                                        </p:cTn>
                                        <p:tgtEl>
                                          <p:spTgt spid="349"/>
                                        </p:tgtEl>
                                        <p:attrNameLst>
                                          <p:attrName>style.visibility</p:attrName>
                                        </p:attrNameLst>
                                      </p:cBhvr>
                                      <p:to>
                                        <p:strVal val="visible"/>
                                      </p:to>
                                    </p:set>
                                    <p:animEffect transition="in" filter="fade">
                                      <p:cBhvr>
                                        <p:cTn id="25" dur="500"/>
                                        <p:tgtEl>
                                          <p:spTgt spid="349"/>
                                        </p:tgtEl>
                                      </p:cBhvr>
                                    </p:animEffect>
                                  </p:childTnLst>
                                </p:cTn>
                              </p:par>
                              <p:par>
                                <p:cTn id="26" presetID="10" presetClass="entr" presetSubtype="0" fill="hold" nodeType="withEffect">
                                  <p:stCondLst>
                                    <p:cond delay="0"/>
                                  </p:stCondLst>
                                  <p:childTnLst>
                                    <p:set>
                                      <p:cBhvr>
                                        <p:cTn id="27" dur="1" fill="hold">
                                          <p:stCondLst>
                                            <p:cond delay="0"/>
                                          </p:stCondLst>
                                        </p:cTn>
                                        <p:tgtEl>
                                          <p:spTgt spid="345"/>
                                        </p:tgtEl>
                                        <p:attrNameLst>
                                          <p:attrName>style.visibility</p:attrName>
                                        </p:attrNameLst>
                                      </p:cBhvr>
                                      <p:to>
                                        <p:strVal val="visible"/>
                                      </p:to>
                                    </p:set>
                                    <p:animEffect transition="in" filter="fade">
                                      <p:cBhvr>
                                        <p:cTn id="28" dur="500"/>
                                        <p:tgtEl>
                                          <p:spTgt spid="3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8"/>
                                        </p:tgtEl>
                                        <p:attrNameLst>
                                          <p:attrName>style.visibility</p:attrName>
                                        </p:attrNameLst>
                                      </p:cBhvr>
                                      <p:to>
                                        <p:strVal val="visible"/>
                                      </p:to>
                                    </p:set>
                                    <p:animEffect transition="in" filter="fade">
                                      <p:cBhvr>
                                        <p:cTn id="33" dur="500"/>
                                        <p:tgtEl>
                                          <p:spTgt spid="288"/>
                                        </p:tgtEl>
                                      </p:cBhvr>
                                    </p:animEffect>
                                  </p:childTnLst>
                                </p:cTn>
                              </p:par>
                              <p:par>
                                <p:cTn id="34" presetID="10" presetClass="entr" presetSubtype="0" fill="hold" nodeType="withEffect">
                                  <p:stCondLst>
                                    <p:cond delay="0"/>
                                  </p:stCondLst>
                                  <p:childTnLst>
                                    <p:set>
                                      <p:cBhvr>
                                        <p:cTn id="35" dur="1" fill="hold">
                                          <p:stCondLst>
                                            <p:cond delay="0"/>
                                          </p:stCondLst>
                                        </p:cTn>
                                        <p:tgtEl>
                                          <p:spTgt spid="276"/>
                                        </p:tgtEl>
                                        <p:attrNameLst>
                                          <p:attrName>style.visibility</p:attrName>
                                        </p:attrNameLst>
                                      </p:cBhvr>
                                      <p:to>
                                        <p:strVal val="visible"/>
                                      </p:to>
                                    </p:set>
                                    <p:animEffect transition="in" filter="fade">
                                      <p:cBhvr>
                                        <p:cTn id="36" dur="500"/>
                                        <p:tgtEl>
                                          <p:spTgt spid="276"/>
                                        </p:tgtEl>
                                      </p:cBhvr>
                                    </p:animEffect>
                                  </p:childTnLst>
                                </p:cTn>
                              </p:par>
                              <p:par>
                                <p:cTn id="37" presetID="10" presetClass="entr" presetSubtype="0" fill="hold" nodeType="withEffect">
                                  <p:stCondLst>
                                    <p:cond delay="0"/>
                                  </p:stCondLst>
                                  <p:childTnLst>
                                    <p:set>
                                      <p:cBhvr>
                                        <p:cTn id="38" dur="1" fill="hold">
                                          <p:stCondLst>
                                            <p:cond delay="0"/>
                                          </p:stCondLst>
                                        </p:cTn>
                                        <p:tgtEl>
                                          <p:spTgt spid="286"/>
                                        </p:tgtEl>
                                        <p:attrNameLst>
                                          <p:attrName>style.visibility</p:attrName>
                                        </p:attrNameLst>
                                      </p:cBhvr>
                                      <p:to>
                                        <p:strVal val="visible"/>
                                      </p:to>
                                    </p:set>
                                    <p:animEffect transition="in" filter="fade">
                                      <p:cBhvr>
                                        <p:cTn id="39" dur="500"/>
                                        <p:tgtEl>
                                          <p:spTgt spid="286"/>
                                        </p:tgtEl>
                                      </p:cBhvr>
                                    </p:animEffect>
                                  </p:childTnLst>
                                </p:cTn>
                              </p:par>
                              <p:par>
                                <p:cTn id="40" presetID="10" presetClass="entr" presetSubtype="0" fill="hold" nodeType="withEffect">
                                  <p:stCondLst>
                                    <p:cond delay="0"/>
                                  </p:stCondLst>
                                  <p:childTnLst>
                                    <p:set>
                                      <p:cBhvr>
                                        <p:cTn id="41" dur="1" fill="hold">
                                          <p:stCondLst>
                                            <p:cond delay="0"/>
                                          </p:stCondLst>
                                        </p:cTn>
                                        <p:tgtEl>
                                          <p:spTgt spid="284"/>
                                        </p:tgtEl>
                                        <p:attrNameLst>
                                          <p:attrName>style.visibility</p:attrName>
                                        </p:attrNameLst>
                                      </p:cBhvr>
                                      <p:to>
                                        <p:strVal val="visible"/>
                                      </p:to>
                                    </p:set>
                                    <p:animEffect transition="in" filter="fade">
                                      <p:cBhvr>
                                        <p:cTn id="42" dur="500"/>
                                        <p:tgtEl>
                                          <p:spTgt spid="284"/>
                                        </p:tgtEl>
                                      </p:cBhvr>
                                    </p:animEffect>
                                  </p:childTnLst>
                                </p:cTn>
                              </p:par>
                              <p:par>
                                <p:cTn id="43" presetID="10" presetClass="entr" presetSubtype="0" fill="hold" nodeType="withEffect">
                                  <p:stCondLst>
                                    <p:cond delay="0"/>
                                  </p:stCondLst>
                                  <p:childTnLst>
                                    <p:set>
                                      <p:cBhvr>
                                        <p:cTn id="44" dur="1" fill="hold">
                                          <p:stCondLst>
                                            <p:cond delay="0"/>
                                          </p:stCondLst>
                                        </p:cTn>
                                        <p:tgtEl>
                                          <p:spTgt spid="253"/>
                                        </p:tgtEl>
                                        <p:attrNameLst>
                                          <p:attrName>style.visibility</p:attrName>
                                        </p:attrNameLst>
                                      </p:cBhvr>
                                      <p:to>
                                        <p:strVal val="visible"/>
                                      </p:to>
                                    </p:set>
                                    <p:animEffect transition="in" filter="fade">
                                      <p:cBhvr>
                                        <p:cTn id="45" dur="500"/>
                                        <p:tgtEl>
                                          <p:spTgt spid="253"/>
                                        </p:tgtEl>
                                      </p:cBhvr>
                                    </p:animEffect>
                                  </p:childTnLst>
                                </p:cTn>
                              </p:par>
                              <p:par>
                                <p:cTn id="46" presetID="10" presetClass="entr" presetSubtype="0" fill="hold" nodeType="withEffect">
                                  <p:stCondLst>
                                    <p:cond delay="0"/>
                                  </p:stCondLst>
                                  <p:childTnLst>
                                    <p:set>
                                      <p:cBhvr>
                                        <p:cTn id="47" dur="1" fill="hold">
                                          <p:stCondLst>
                                            <p:cond delay="0"/>
                                          </p:stCondLst>
                                        </p:cTn>
                                        <p:tgtEl>
                                          <p:spTgt spid="287"/>
                                        </p:tgtEl>
                                        <p:attrNameLst>
                                          <p:attrName>style.visibility</p:attrName>
                                        </p:attrNameLst>
                                      </p:cBhvr>
                                      <p:to>
                                        <p:strVal val="visible"/>
                                      </p:to>
                                    </p:set>
                                    <p:animEffect transition="in" filter="fade">
                                      <p:cBhvr>
                                        <p:cTn id="48" dur="500"/>
                                        <p:tgtEl>
                                          <p:spTgt spid="287"/>
                                        </p:tgtEl>
                                      </p:cBhvr>
                                    </p:animEffect>
                                  </p:childTnLst>
                                </p:cTn>
                              </p:par>
                              <p:par>
                                <p:cTn id="49" presetID="10" presetClass="entr" presetSubtype="0" fill="hold" nodeType="withEffect">
                                  <p:stCondLst>
                                    <p:cond delay="0"/>
                                  </p:stCondLst>
                                  <p:childTnLst>
                                    <p:set>
                                      <p:cBhvr>
                                        <p:cTn id="50" dur="1" fill="hold">
                                          <p:stCondLst>
                                            <p:cond delay="0"/>
                                          </p:stCondLst>
                                        </p:cTn>
                                        <p:tgtEl>
                                          <p:spTgt spid="285"/>
                                        </p:tgtEl>
                                        <p:attrNameLst>
                                          <p:attrName>style.visibility</p:attrName>
                                        </p:attrNameLst>
                                      </p:cBhvr>
                                      <p:to>
                                        <p:strVal val="visible"/>
                                      </p:to>
                                    </p:set>
                                    <p:animEffect transition="in" filter="fade">
                                      <p:cBhvr>
                                        <p:cTn id="51" dur="500"/>
                                        <p:tgtEl>
                                          <p:spTgt spid="285"/>
                                        </p:tgtEl>
                                      </p:cBhvr>
                                    </p:animEffect>
                                  </p:childTnLst>
                                </p:cTn>
                              </p:par>
                              <p:par>
                                <p:cTn id="52" presetID="10" presetClass="entr" presetSubtype="0" fill="hold" nodeType="withEffect">
                                  <p:stCondLst>
                                    <p:cond delay="0"/>
                                  </p:stCondLst>
                                  <p:childTnLst>
                                    <p:set>
                                      <p:cBhvr>
                                        <p:cTn id="53" dur="1" fill="hold">
                                          <p:stCondLst>
                                            <p:cond delay="0"/>
                                          </p:stCondLst>
                                        </p:cTn>
                                        <p:tgtEl>
                                          <p:spTgt spid="280"/>
                                        </p:tgtEl>
                                        <p:attrNameLst>
                                          <p:attrName>style.visibility</p:attrName>
                                        </p:attrNameLst>
                                      </p:cBhvr>
                                      <p:to>
                                        <p:strVal val="visible"/>
                                      </p:to>
                                    </p:set>
                                    <p:animEffect transition="in" filter="fade">
                                      <p:cBhvr>
                                        <p:cTn id="54" dur="500"/>
                                        <p:tgtEl>
                                          <p:spTgt spid="28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2"/>
                                        </p:tgtEl>
                                        <p:attrNameLst>
                                          <p:attrName>style.visibility</p:attrName>
                                        </p:attrNameLst>
                                      </p:cBhvr>
                                      <p:to>
                                        <p:strVal val="visible"/>
                                      </p:to>
                                    </p:set>
                                    <p:animEffect transition="in" filter="fade">
                                      <p:cBhvr>
                                        <p:cTn id="59" dur="500"/>
                                        <p:tgtEl>
                                          <p:spTgt spid="332"/>
                                        </p:tgtEl>
                                      </p:cBhvr>
                                    </p:animEffect>
                                  </p:childTnLst>
                                </p:cTn>
                              </p:par>
                              <p:par>
                                <p:cTn id="60" presetID="10" presetClass="entr" presetSubtype="0" fill="hold" nodeType="withEffect">
                                  <p:stCondLst>
                                    <p:cond delay="0"/>
                                  </p:stCondLst>
                                  <p:childTnLst>
                                    <p:set>
                                      <p:cBhvr>
                                        <p:cTn id="61" dur="1" fill="hold">
                                          <p:stCondLst>
                                            <p:cond delay="0"/>
                                          </p:stCondLst>
                                        </p:cTn>
                                        <p:tgtEl>
                                          <p:spTgt spid="289"/>
                                        </p:tgtEl>
                                        <p:attrNameLst>
                                          <p:attrName>style.visibility</p:attrName>
                                        </p:attrNameLst>
                                      </p:cBhvr>
                                      <p:to>
                                        <p:strVal val="visible"/>
                                      </p:to>
                                    </p:set>
                                    <p:animEffect transition="in" filter="fade">
                                      <p:cBhvr>
                                        <p:cTn id="62" dur="500"/>
                                        <p:tgtEl>
                                          <p:spTgt spid="289"/>
                                        </p:tgtEl>
                                      </p:cBhvr>
                                    </p:animEffect>
                                  </p:childTnLst>
                                </p:cTn>
                              </p:par>
                              <p:par>
                                <p:cTn id="63" presetID="10" presetClass="entr" presetSubtype="0" fill="hold" nodeType="withEffect">
                                  <p:stCondLst>
                                    <p:cond delay="0"/>
                                  </p:stCondLst>
                                  <p:childTnLst>
                                    <p:set>
                                      <p:cBhvr>
                                        <p:cTn id="64" dur="1" fill="hold">
                                          <p:stCondLst>
                                            <p:cond delay="0"/>
                                          </p:stCondLst>
                                        </p:cTn>
                                        <p:tgtEl>
                                          <p:spTgt spid="297"/>
                                        </p:tgtEl>
                                        <p:attrNameLst>
                                          <p:attrName>style.visibility</p:attrName>
                                        </p:attrNameLst>
                                      </p:cBhvr>
                                      <p:to>
                                        <p:strVal val="visible"/>
                                      </p:to>
                                    </p:set>
                                    <p:animEffect transition="in" filter="fade">
                                      <p:cBhvr>
                                        <p:cTn id="65" dur="500"/>
                                        <p:tgtEl>
                                          <p:spTgt spid="297"/>
                                        </p:tgtEl>
                                      </p:cBhvr>
                                    </p:animEffect>
                                  </p:childTnLst>
                                </p:cTn>
                              </p:par>
                              <p:par>
                                <p:cTn id="66" presetID="10" presetClass="entr" presetSubtype="0" fill="hold" nodeType="withEffect">
                                  <p:stCondLst>
                                    <p:cond delay="0"/>
                                  </p:stCondLst>
                                  <p:childTnLst>
                                    <p:set>
                                      <p:cBhvr>
                                        <p:cTn id="67" dur="1" fill="hold">
                                          <p:stCondLst>
                                            <p:cond delay="0"/>
                                          </p:stCondLst>
                                        </p:cTn>
                                        <p:tgtEl>
                                          <p:spTgt spid="299"/>
                                        </p:tgtEl>
                                        <p:attrNameLst>
                                          <p:attrName>style.visibility</p:attrName>
                                        </p:attrNameLst>
                                      </p:cBhvr>
                                      <p:to>
                                        <p:strVal val="visible"/>
                                      </p:to>
                                    </p:set>
                                    <p:animEffect transition="in" filter="fade">
                                      <p:cBhvr>
                                        <p:cTn id="68" dur="500"/>
                                        <p:tgtEl>
                                          <p:spTgt spid="299"/>
                                        </p:tgtEl>
                                      </p:cBhvr>
                                    </p:animEffect>
                                  </p:childTnLst>
                                </p:cTn>
                              </p:par>
                              <p:par>
                                <p:cTn id="69" presetID="10" presetClass="entr" presetSubtype="0" fill="hold" nodeType="withEffect">
                                  <p:stCondLst>
                                    <p:cond delay="0"/>
                                  </p:stCondLst>
                                  <p:childTnLst>
                                    <p:set>
                                      <p:cBhvr>
                                        <p:cTn id="70" dur="1" fill="hold">
                                          <p:stCondLst>
                                            <p:cond delay="0"/>
                                          </p:stCondLst>
                                        </p:cTn>
                                        <p:tgtEl>
                                          <p:spTgt spid="301"/>
                                        </p:tgtEl>
                                        <p:attrNameLst>
                                          <p:attrName>style.visibility</p:attrName>
                                        </p:attrNameLst>
                                      </p:cBhvr>
                                      <p:to>
                                        <p:strVal val="visible"/>
                                      </p:to>
                                    </p:set>
                                    <p:animEffect transition="in" filter="fade">
                                      <p:cBhvr>
                                        <p:cTn id="71" dur="500"/>
                                        <p:tgtEl>
                                          <p:spTgt spid="301"/>
                                        </p:tgtEl>
                                      </p:cBhvr>
                                    </p:animEffect>
                                  </p:childTnLst>
                                </p:cTn>
                              </p:par>
                              <p:par>
                                <p:cTn id="72" presetID="10" presetClass="entr" presetSubtype="0" fill="hold" nodeType="withEffect">
                                  <p:stCondLst>
                                    <p:cond delay="0"/>
                                  </p:stCondLst>
                                  <p:childTnLst>
                                    <p:set>
                                      <p:cBhvr>
                                        <p:cTn id="73" dur="1" fill="hold">
                                          <p:stCondLst>
                                            <p:cond delay="0"/>
                                          </p:stCondLst>
                                        </p:cTn>
                                        <p:tgtEl>
                                          <p:spTgt spid="298"/>
                                        </p:tgtEl>
                                        <p:attrNameLst>
                                          <p:attrName>style.visibility</p:attrName>
                                        </p:attrNameLst>
                                      </p:cBhvr>
                                      <p:to>
                                        <p:strVal val="visible"/>
                                      </p:to>
                                    </p:set>
                                    <p:animEffect transition="in" filter="fade">
                                      <p:cBhvr>
                                        <p:cTn id="74" dur="500"/>
                                        <p:tgtEl>
                                          <p:spTgt spid="298"/>
                                        </p:tgtEl>
                                      </p:cBhvr>
                                    </p:animEffect>
                                  </p:childTnLst>
                                </p:cTn>
                              </p:par>
                              <p:par>
                                <p:cTn id="75" presetID="10" presetClass="entr" presetSubtype="0" fill="hold" nodeType="withEffect">
                                  <p:stCondLst>
                                    <p:cond delay="0"/>
                                  </p:stCondLst>
                                  <p:childTnLst>
                                    <p:set>
                                      <p:cBhvr>
                                        <p:cTn id="76" dur="1" fill="hold">
                                          <p:stCondLst>
                                            <p:cond delay="0"/>
                                          </p:stCondLst>
                                        </p:cTn>
                                        <p:tgtEl>
                                          <p:spTgt spid="300"/>
                                        </p:tgtEl>
                                        <p:attrNameLst>
                                          <p:attrName>style.visibility</p:attrName>
                                        </p:attrNameLst>
                                      </p:cBhvr>
                                      <p:to>
                                        <p:strVal val="visible"/>
                                      </p:to>
                                    </p:set>
                                    <p:animEffect transition="in" filter="fade">
                                      <p:cBhvr>
                                        <p:cTn id="77" dur="500"/>
                                        <p:tgtEl>
                                          <p:spTgt spid="300"/>
                                        </p:tgtEl>
                                      </p:cBhvr>
                                    </p:animEffect>
                                  </p:childTnLst>
                                </p:cTn>
                              </p:par>
                              <p:par>
                                <p:cTn id="78" presetID="10" presetClass="entr" presetSubtype="0" fill="hold" nodeType="withEffect">
                                  <p:stCondLst>
                                    <p:cond delay="0"/>
                                  </p:stCondLst>
                                  <p:childTnLst>
                                    <p:set>
                                      <p:cBhvr>
                                        <p:cTn id="79" dur="1" fill="hold">
                                          <p:stCondLst>
                                            <p:cond delay="0"/>
                                          </p:stCondLst>
                                        </p:cTn>
                                        <p:tgtEl>
                                          <p:spTgt spid="293"/>
                                        </p:tgtEl>
                                        <p:attrNameLst>
                                          <p:attrName>style.visibility</p:attrName>
                                        </p:attrNameLst>
                                      </p:cBhvr>
                                      <p:to>
                                        <p:strVal val="visible"/>
                                      </p:to>
                                    </p:set>
                                    <p:animEffect transition="in" filter="fade">
                                      <p:cBhvr>
                                        <p:cTn id="80" dur="500"/>
                                        <p:tgtEl>
                                          <p:spTgt spid="293"/>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354"/>
                                        </p:tgtEl>
                                        <p:attrNameLst>
                                          <p:attrName>style.visibility</p:attrName>
                                        </p:attrNameLst>
                                      </p:cBhvr>
                                      <p:to>
                                        <p:strVal val="visible"/>
                                      </p:to>
                                    </p:set>
                                    <p:animEffect transition="in" filter="wheel(1)">
                                      <p:cBhvr>
                                        <p:cTn id="85" dur="1000"/>
                                        <p:tgtEl>
                                          <p:spTgt spid="354"/>
                                        </p:tgtEl>
                                      </p:cBhvr>
                                    </p:animEffect>
                                  </p:childTnLst>
                                </p:cTn>
                              </p:par>
                            </p:childTnLst>
                          </p:cTn>
                        </p:par>
                        <p:par>
                          <p:cTn id="86" fill="hold">
                            <p:stCondLst>
                              <p:cond delay="1000"/>
                            </p:stCondLst>
                            <p:childTnLst>
                              <p:par>
                                <p:cTn id="87" presetID="1" presetClass="entr" presetSubtype="0" fill="hold" grpId="0" nodeType="afterEffect">
                                  <p:stCondLst>
                                    <p:cond delay="0"/>
                                  </p:stCondLst>
                                  <p:childTnLst>
                                    <p:set>
                                      <p:cBhvr>
                                        <p:cTn id="88"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332" grpId="0" animBg="1"/>
      <p:bldP spid="352" grpId="0" animBg="1"/>
      <p:bldP spid="354" grpId="0" animBg="1"/>
      <p:bldP spid="3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B89F8-25EE-2F4C-2CC9-3FC97F5AD434}"/>
              </a:ext>
            </a:extLst>
          </p:cNvPr>
          <p:cNvSpPr>
            <a:spLocks noGrp="1"/>
          </p:cNvSpPr>
          <p:nvPr>
            <p:ph type="title"/>
          </p:nvPr>
        </p:nvSpPr>
        <p:spPr/>
        <p:txBody>
          <a:bodyPr/>
          <a:lstStyle/>
          <a:p>
            <a:r>
              <a:rPr lang="en-US" dirty="0"/>
              <a:t>How does a foundation model work?</a:t>
            </a:r>
          </a:p>
        </p:txBody>
      </p:sp>
      <p:sp>
        <p:nvSpPr>
          <p:cNvPr id="32" name="Rectangle 31">
            <a:extLst>
              <a:ext uri="{FF2B5EF4-FFF2-40B4-BE49-F238E27FC236}">
                <a16:creationId xmlns:a16="http://schemas.microsoft.com/office/drawing/2014/main" id="{D61B5A76-DF77-4948-848C-C8C9A5C890F7}"/>
              </a:ext>
            </a:extLst>
          </p:cNvPr>
          <p:cNvSpPr/>
          <p:nvPr/>
        </p:nvSpPr>
        <p:spPr>
          <a:xfrm>
            <a:off x="551950" y="2008685"/>
            <a:ext cx="1515395" cy="21922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33" name="TextBox 32">
            <a:extLst>
              <a:ext uri="{FF2B5EF4-FFF2-40B4-BE49-F238E27FC236}">
                <a16:creationId xmlns:a16="http://schemas.microsoft.com/office/drawing/2014/main" id="{9BB99CB1-83CE-4366-9885-C5FDFEF4A7F5}"/>
              </a:ext>
            </a:extLst>
          </p:cNvPr>
          <p:cNvSpPr txBox="1"/>
          <p:nvPr/>
        </p:nvSpPr>
        <p:spPr>
          <a:xfrm>
            <a:off x="763300" y="1805539"/>
            <a:ext cx="1079130" cy="400110"/>
          </a:xfrm>
          <a:prstGeom prst="rect">
            <a:avLst/>
          </a:prstGeom>
          <a:solidFill>
            <a:schemeClr val="bg2"/>
          </a:solid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Data</a:t>
            </a:r>
          </a:p>
        </p:txBody>
      </p:sp>
      <p:sp>
        <p:nvSpPr>
          <p:cNvPr id="34" name="TextBox 33">
            <a:extLst>
              <a:ext uri="{FF2B5EF4-FFF2-40B4-BE49-F238E27FC236}">
                <a16:creationId xmlns:a16="http://schemas.microsoft.com/office/drawing/2014/main" id="{41B9C353-60D0-487B-AA1F-CF1D4636541E}"/>
              </a:ext>
            </a:extLst>
          </p:cNvPr>
          <p:cNvSpPr txBox="1"/>
          <p:nvPr/>
        </p:nvSpPr>
        <p:spPr>
          <a:xfrm>
            <a:off x="459681" y="2199571"/>
            <a:ext cx="1686369" cy="2031325"/>
          </a:xfrm>
          <a:prstGeom prst="rect">
            <a:avLst/>
          </a:prstGeom>
          <a:noFill/>
        </p:spPr>
        <p:txBody>
          <a:bodyPr wrap="square" lIns="0" rIns="0" rtlCol="0">
            <a:spAutoFit/>
          </a:bodyPr>
          <a:lstStyle>
            <a:defPPr>
              <a:defRPr lang="en-US"/>
            </a:defPPr>
            <a:lvl1pPr algn="ctr">
              <a:defRPr sz="1600"/>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mazon Ember Display" panose="020F0603020204020204" pitchFamily="34" charset="0"/>
                <a:ea typeface="+mn-ea"/>
                <a:cs typeface="+mn-cs"/>
              </a:rPr>
              <a:t>Text</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mazon Ember Display" panose="020F0603020204020204" pitchFamily="34" charset="0"/>
                <a:ea typeface="+mn-ea"/>
                <a:cs typeface="+mn-cs"/>
              </a:rPr>
              <a:t>Images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mazon Ember Display" panose="020F0603020204020204" pitchFamily="34" charset="0"/>
                <a:ea typeface="+mn-ea"/>
                <a:cs typeface="+mn-cs"/>
              </a:rPr>
              <a:t>Speech</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mazon Ember Display" panose="020F0603020204020204" pitchFamily="34" charset="0"/>
                <a:ea typeface="+mn-ea"/>
                <a:cs typeface="+mn-cs"/>
              </a:rPr>
              <a:t>Structured data</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mazon Ember Display" panose="020F0603020204020204" pitchFamily="34" charset="0"/>
                <a:ea typeface="+mn-ea"/>
                <a:cs typeface="+mn-cs"/>
              </a:rPr>
              <a:t>3D signals</a:t>
            </a:r>
          </a:p>
        </p:txBody>
      </p:sp>
      <p:cxnSp>
        <p:nvCxnSpPr>
          <p:cNvPr id="35" name="Straight Arrow Connector 34">
            <a:extLst>
              <a:ext uri="{FF2B5EF4-FFF2-40B4-BE49-F238E27FC236}">
                <a16:creationId xmlns:a16="http://schemas.microsoft.com/office/drawing/2014/main" id="{A9865FB3-61D3-4439-9C9D-A3733BBEE03C}"/>
              </a:ext>
            </a:extLst>
          </p:cNvPr>
          <p:cNvCxnSpPr>
            <a:cxnSpLocks/>
          </p:cNvCxnSpPr>
          <p:nvPr/>
        </p:nvCxnSpPr>
        <p:spPr>
          <a:xfrm>
            <a:off x="2600883" y="3307703"/>
            <a:ext cx="731520"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D5D796E-A92A-4438-834C-9CB943453D79}"/>
              </a:ext>
            </a:extLst>
          </p:cNvPr>
          <p:cNvSpPr txBox="1"/>
          <p:nvPr/>
        </p:nvSpPr>
        <p:spPr>
          <a:xfrm>
            <a:off x="3740927" y="4285309"/>
            <a:ext cx="1479804" cy="892552"/>
          </a:xfrm>
          <a:prstGeom prst="rect">
            <a:avLst/>
          </a:prstGeom>
          <a:solidFill>
            <a:schemeClr val="bg2"/>
          </a:solid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Pre-train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weeks or even months</a:t>
            </a:r>
          </a:p>
        </p:txBody>
      </p:sp>
      <p:grpSp>
        <p:nvGrpSpPr>
          <p:cNvPr id="37" name="Graphic 250">
            <a:extLst>
              <a:ext uri="{FF2B5EF4-FFF2-40B4-BE49-F238E27FC236}">
                <a16:creationId xmlns:a16="http://schemas.microsoft.com/office/drawing/2014/main" id="{9DCBDF6D-1E4A-437E-8DDA-D6465974C4F4}"/>
              </a:ext>
            </a:extLst>
          </p:cNvPr>
          <p:cNvGrpSpPr>
            <a:grpSpLocks noChangeAspect="1"/>
          </p:cNvGrpSpPr>
          <p:nvPr/>
        </p:nvGrpSpPr>
        <p:grpSpPr>
          <a:xfrm>
            <a:off x="3598611" y="2557382"/>
            <a:ext cx="1478991" cy="1478991"/>
            <a:chOff x="9704553" y="322847"/>
            <a:chExt cx="643689" cy="643689"/>
          </a:xfrm>
        </p:grpSpPr>
        <p:sp>
          <p:nvSpPr>
            <p:cNvPr id="38" name="Freeform: Shape 37">
              <a:extLst>
                <a:ext uri="{FF2B5EF4-FFF2-40B4-BE49-F238E27FC236}">
                  <a16:creationId xmlns:a16="http://schemas.microsoft.com/office/drawing/2014/main" id="{D6456F40-A648-4998-8480-DB124FF41302}"/>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39" name="Freeform: Shape 38">
              <a:extLst>
                <a:ext uri="{FF2B5EF4-FFF2-40B4-BE49-F238E27FC236}">
                  <a16:creationId xmlns:a16="http://schemas.microsoft.com/office/drawing/2014/main" id="{18F2296A-1613-40EE-9CAC-B1739B8E3A92}"/>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0" name="Freeform: Shape 39">
              <a:extLst>
                <a:ext uri="{FF2B5EF4-FFF2-40B4-BE49-F238E27FC236}">
                  <a16:creationId xmlns:a16="http://schemas.microsoft.com/office/drawing/2014/main" id="{98E7635C-35F6-4278-A19D-16621FECFBD3}"/>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1" name="Freeform: Shape 40">
              <a:extLst>
                <a:ext uri="{FF2B5EF4-FFF2-40B4-BE49-F238E27FC236}">
                  <a16:creationId xmlns:a16="http://schemas.microsoft.com/office/drawing/2014/main" id="{401A415F-5575-4AC6-9D71-9E0454608E05}"/>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2" name="Freeform: Shape 41">
              <a:extLst>
                <a:ext uri="{FF2B5EF4-FFF2-40B4-BE49-F238E27FC236}">
                  <a16:creationId xmlns:a16="http://schemas.microsoft.com/office/drawing/2014/main" id="{7E00DC85-D1BA-45C3-9E56-EA782ACD3711}"/>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3" name="Freeform: Shape 42">
              <a:extLst>
                <a:ext uri="{FF2B5EF4-FFF2-40B4-BE49-F238E27FC236}">
                  <a16:creationId xmlns:a16="http://schemas.microsoft.com/office/drawing/2014/main" id="{B4B3B1A5-9DCE-4203-9BF6-680FE63FA814}"/>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4" name="Freeform: Shape 43">
              <a:extLst>
                <a:ext uri="{FF2B5EF4-FFF2-40B4-BE49-F238E27FC236}">
                  <a16:creationId xmlns:a16="http://schemas.microsoft.com/office/drawing/2014/main" id="{8ED3061E-8AE5-43D2-B21A-A79697A4C521}"/>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5" name="Freeform: Shape 44">
              <a:extLst>
                <a:ext uri="{FF2B5EF4-FFF2-40B4-BE49-F238E27FC236}">
                  <a16:creationId xmlns:a16="http://schemas.microsoft.com/office/drawing/2014/main" id="{A25CF8AF-BC57-4FC8-AF84-2B96F051D6C0}"/>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6" name="Freeform: Shape 45">
              <a:extLst>
                <a:ext uri="{FF2B5EF4-FFF2-40B4-BE49-F238E27FC236}">
                  <a16:creationId xmlns:a16="http://schemas.microsoft.com/office/drawing/2014/main" id="{A96A41F8-C5F7-4C88-9415-65ACE6A72377}"/>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7" name="Freeform: Shape 46">
              <a:extLst>
                <a:ext uri="{FF2B5EF4-FFF2-40B4-BE49-F238E27FC236}">
                  <a16:creationId xmlns:a16="http://schemas.microsoft.com/office/drawing/2014/main" id="{F02BECC7-53FB-47F9-AC6A-D8283964CCE5}"/>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8" name="Freeform: Shape 47">
              <a:extLst>
                <a:ext uri="{FF2B5EF4-FFF2-40B4-BE49-F238E27FC236}">
                  <a16:creationId xmlns:a16="http://schemas.microsoft.com/office/drawing/2014/main" id="{9AD0CDA4-F657-4BA2-BC94-31CFA90DC0AB}"/>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49" name="Freeform: Shape 48">
              <a:extLst>
                <a:ext uri="{FF2B5EF4-FFF2-40B4-BE49-F238E27FC236}">
                  <a16:creationId xmlns:a16="http://schemas.microsoft.com/office/drawing/2014/main" id="{415BABD2-EF22-42E5-8218-03571FFC1721}"/>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0" name="Freeform: Shape 49">
              <a:extLst>
                <a:ext uri="{FF2B5EF4-FFF2-40B4-BE49-F238E27FC236}">
                  <a16:creationId xmlns:a16="http://schemas.microsoft.com/office/drawing/2014/main" id="{9A11FED3-5B2F-495E-8166-B87DFADAF2EC}"/>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1" name="Freeform: Shape 50">
              <a:extLst>
                <a:ext uri="{FF2B5EF4-FFF2-40B4-BE49-F238E27FC236}">
                  <a16:creationId xmlns:a16="http://schemas.microsoft.com/office/drawing/2014/main" id="{479F697A-1FFA-48C7-A827-A3C0D48F9C6C}"/>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2" name="Freeform: Shape 51">
              <a:extLst>
                <a:ext uri="{FF2B5EF4-FFF2-40B4-BE49-F238E27FC236}">
                  <a16:creationId xmlns:a16="http://schemas.microsoft.com/office/drawing/2014/main" id="{1A5D5B34-E8CD-4BC7-8CA8-AD7C929CEDBA}"/>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3" name="Freeform: Shape 52">
              <a:extLst>
                <a:ext uri="{FF2B5EF4-FFF2-40B4-BE49-F238E27FC236}">
                  <a16:creationId xmlns:a16="http://schemas.microsoft.com/office/drawing/2014/main" id="{43B2AD23-0B9C-43DA-81AB-1F6CBF78596A}"/>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4" name="Freeform: Shape 53">
              <a:extLst>
                <a:ext uri="{FF2B5EF4-FFF2-40B4-BE49-F238E27FC236}">
                  <a16:creationId xmlns:a16="http://schemas.microsoft.com/office/drawing/2014/main" id="{C7F9DF0E-127A-4F92-B9F2-AA9E45950CD1}"/>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57" name="Freeform: Shape 56">
              <a:extLst>
                <a:ext uri="{FF2B5EF4-FFF2-40B4-BE49-F238E27FC236}">
                  <a16:creationId xmlns:a16="http://schemas.microsoft.com/office/drawing/2014/main" id="{E20E88D4-6E67-4AC3-A5DF-684BF5DC94EC}"/>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1" name="Freeform: Shape 60">
              <a:extLst>
                <a:ext uri="{FF2B5EF4-FFF2-40B4-BE49-F238E27FC236}">
                  <a16:creationId xmlns:a16="http://schemas.microsoft.com/office/drawing/2014/main" id="{BA2FDDC5-162E-435B-9CB3-4DC187557074}"/>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62" name="Freeform: Shape 61">
              <a:extLst>
                <a:ext uri="{FF2B5EF4-FFF2-40B4-BE49-F238E27FC236}">
                  <a16:creationId xmlns:a16="http://schemas.microsoft.com/office/drawing/2014/main" id="{FF9F638B-A7C3-4987-A8D7-9CC38EE7F89C}"/>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cxnSp>
        <p:nvCxnSpPr>
          <p:cNvPr id="75" name="Straight Arrow Connector 74">
            <a:extLst>
              <a:ext uri="{FF2B5EF4-FFF2-40B4-BE49-F238E27FC236}">
                <a16:creationId xmlns:a16="http://schemas.microsoft.com/office/drawing/2014/main" id="{F4954EAC-F1CB-4741-94DA-47AF74D0E010}"/>
              </a:ext>
            </a:extLst>
          </p:cNvPr>
          <p:cNvCxnSpPr>
            <a:cxnSpLocks/>
          </p:cNvCxnSpPr>
          <p:nvPr/>
        </p:nvCxnSpPr>
        <p:spPr>
          <a:xfrm flipV="1">
            <a:off x="8248781" y="3351084"/>
            <a:ext cx="731520" cy="1"/>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D5FE945-904C-4039-B748-B4FA4143D1D3}"/>
              </a:ext>
            </a:extLst>
          </p:cNvPr>
          <p:cNvSpPr txBox="1"/>
          <p:nvPr/>
        </p:nvSpPr>
        <p:spPr>
          <a:xfrm>
            <a:off x="9170028" y="4151645"/>
            <a:ext cx="1791121" cy="1261884"/>
          </a:xfrm>
          <a:prstGeom prst="rect">
            <a:avLst/>
          </a:prstGeom>
          <a:solidFill>
            <a:schemeClr val="bg2"/>
          </a:solid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Fine-tune for specific tasks and domains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*can take hours</a:t>
            </a:r>
          </a:p>
        </p:txBody>
      </p:sp>
      <p:grpSp>
        <p:nvGrpSpPr>
          <p:cNvPr id="87" name="Graphic 190">
            <a:extLst>
              <a:ext uri="{FF2B5EF4-FFF2-40B4-BE49-F238E27FC236}">
                <a16:creationId xmlns:a16="http://schemas.microsoft.com/office/drawing/2014/main" id="{BD2148EF-42BE-4C1C-B3C3-C6324F3C16AD}"/>
              </a:ext>
            </a:extLst>
          </p:cNvPr>
          <p:cNvGrpSpPr>
            <a:grpSpLocks noChangeAspect="1"/>
          </p:cNvGrpSpPr>
          <p:nvPr/>
        </p:nvGrpSpPr>
        <p:grpSpPr>
          <a:xfrm>
            <a:off x="10299088" y="2392812"/>
            <a:ext cx="873805" cy="873805"/>
            <a:chOff x="6982603" y="4250234"/>
            <a:chExt cx="643689" cy="643689"/>
          </a:xfrm>
        </p:grpSpPr>
        <p:sp>
          <p:nvSpPr>
            <p:cNvPr id="88" name="Freeform: Shape 87">
              <a:extLst>
                <a:ext uri="{FF2B5EF4-FFF2-40B4-BE49-F238E27FC236}">
                  <a16:creationId xmlns:a16="http://schemas.microsoft.com/office/drawing/2014/main" id="{6D629197-F67F-49F2-9EE7-281C320BCDD8}"/>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89" name="Freeform: Shape 88">
              <a:extLst>
                <a:ext uri="{FF2B5EF4-FFF2-40B4-BE49-F238E27FC236}">
                  <a16:creationId xmlns:a16="http://schemas.microsoft.com/office/drawing/2014/main" id="{21EC7C53-18B4-4832-B2EF-6DDB91DEB8C3}"/>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0" name="Freeform: Shape 89">
              <a:extLst>
                <a:ext uri="{FF2B5EF4-FFF2-40B4-BE49-F238E27FC236}">
                  <a16:creationId xmlns:a16="http://schemas.microsoft.com/office/drawing/2014/main" id="{FD88CAFC-AA35-4BE9-8096-C32C89CC7751}"/>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1" name="Freeform: Shape 90">
              <a:extLst>
                <a:ext uri="{FF2B5EF4-FFF2-40B4-BE49-F238E27FC236}">
                  <a16:creationId xmlns:a16="http://schemas.microsoft.com/office/drawing/2014/main" id="{4EE4748B-39C0-468B-A714-C93F8C8A8194}"/>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2" name="Freeform: Shape 91">
              <a:extLst>
                <a:ext uri="{FF2B5EF4-FFF2-40B4-BE49-F238E27FC236}">
                  <a16:creationId xmlns:a16="http://schemas.microsoft.com/office/drawing/2014/main" id="{13B58B32-350B-44B5-8B8B-65AE67A51652}"/>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3" name="Freeform: Shape 92">
              <a:extLst>
                <a:ext uri="{FF2B5EF4-FFF2-40B4-BE49-F238E27FC236}">
                  <a16:creationId xmlns:a16="http://schemas.microsoft.com/office/drawing/2014/main" id="{85640024-8E57-4451-A259-D3CAF8946CFA}"/>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4" name="Freeform: Shape 93">
              <a:extLst>
                <a:ext uri="{FF2B5EF4-FFF2-40B4-BE49-F238E27FC236}">
                  <a16:creationId xmlns:a16="http://schemas.microsoft.com/office/drawing/2014/main" id="{499AF817-217F-43F0-8903-B4E18E3876C4}"/>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95" name="Graphic 250">
            <a:extLst>
              <a:ext uri="{FF2B5EF4-FFF2-40B4-BE49-F238E27FC236}">
                <a16:creationId xmlns:a16="http://schemas.microsoft.com/office/drawing/2014/main" id="{6D5D45FF-6054-45FF-B627-5F7E6054476E}"/>
              </a:ext>
            </a:extLst>
          </p:cNvPr>
          <p:cNvGrpSpPr>
            <a:grpSpLocks noChangeAspect="1"/>
          </p:cNvGrpSpPr>
          <p:nvPr/>
        </p:nvGrpSpPr>
        <p:grpSpPr>
          <a:xfrm>
            <a:off x="9274329" y="2558861"/>
            <a:ext cx="1478991" cy="1478991"/>
            <a:chOff x="9704553" y="322847"/>
            <a:chExt cx="643689" cy="643689"/>
          </a:xfrm>
        </p:grpSpPr>
        <p:sp>
          <p:nvSpPr>
            <p:cNvPr id="96" name="Freeform: Shape 95">
              <a:extLst>
                <a:ext uri="{FF2B5EF4-FFF2-40B4-BE49-F238E27FC236}">
                  <a16:creationId xmlns:a16="http://schemas.microsoft.com/office/drawing/2014/main" id="{FB7D3AD9-9CE3-48DA-9644-B75968AEE6B4}"/>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7" name="Freeform: Shape 96">
              <a:extLst>
                <a:ext uri="{FF2B5EF4-FFF2-40B4-BE49-F238E27FC236}">
                  <a16:creationId xmlns:a16="http://schemas.microsoft.com/office/drawing/2014/main" id="{6BD5A6D9-EA80-4D96-B48A-834E5DCD8F3F}"/>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8" name="Freeform: Shape 97">
              <a:extLst>
                <a:ext uri="{FF2B5EF4-FFF2-40B4-BE49-F238E27FC236}">
                  <a16:creationId xmlns:a16="http://schemas.microsoft.com/office/drawing/2014/main" id="{C563922E-1D26-4365-8EAE-B200846465FF}"/>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99" name="Freeform: Shape 98">
              <a:extLst>
                <a:ext uri="{FF2B5EF4-FFF2-40B4-BE49-F238E27FC236}">
                  <a16:creationId xmlns:a16="http://schemas.microsoft.com/office/drawing/2014/main" id="{2020ED3A-C62A-420B-A0C2-4DBC993F1329}"/>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0" name="Freeform: Shape 99">
              <a:extLst>
                <a:ext uri="{FF2B5EF4-FFF2-40B4-BE49-F238E27FC236}">
                  <a16:creationId xmlns:a16="http://schemas.microsoft.com/office/drawing/2014/main" id="{AAB3ED79-EEF8-42E9-8939-459B02E540A0}"/>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1" name="Freeform: Shape 100">
              <a:extLst>
                <a:ext uri="{FF2B5EF4-FFF2-40B4-BE49-F238E27FC236}">
                  <a16:creationId xmlns:a16="http://schemas.microsoft.com/office/drawing/2014/main" id="{0A06A899-4B9E-41C7-B99E-966A73D69936}"/>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2" name="Freeform: Shape 101">
              <a:extLst>
                <a:ext uri="{FF2B5EF4-FFF2-40B4-BE49-F238E27FC236}">
                  <a16:creationId xmlns:a16="http://schemas.microsoft.com/office/drawing/2014/main" id="{F2210D3C-3238-4259-AEBD-27FD63E22790}"/>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3" name="Freeform: Shape 102">
              <a:extLst>
                <a:ext uri="{FF2B5EF4-FFF2-40B4-BE49-F238E27FC236}">
                  <a16:creationId xmlns:a16="http://schemas.microsoft.com/office/drawing/2014/main" id="{E017D5AA-A975-4BF6-BA2A-1D987579B258}"/>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4" name="Freeform: Shape 103">
              <a:extLst>
                <a:ext uri="{FF2B5EF4-FFF2-40B4-BE49-F238E27FC236}">
                  <a16:creationId xmlns:a16="http://schemas.microsoft.com/office/drawing/2014/main" id="{D3EC7D3F-4C78-4AB6-9F52-89F97E8F1D55}"/>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5" name="Freeform: Shape 104">
              <a:extLst>
                <a:ext uri="{FF2B5EF4-FFF2-40B4-BE49-F238E27FC236}">
                  <a16:creationId xmlns:a16="http://schemas.microsoft.com/office/drawing/2014/main" id="{F8238EB3-03E3-4139-ACB6-61CD4998B68B}"/>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6" name="Freeform: Shape 105">
              <a:extLst>
                <a:ext uri="{FF2B5EF4-FFF2-40B4-BE49-F238E27FC236}">
                  <a16:creationId xmlns:a16="http://schemas.microsoft.com/office/drawing/2014/main" id="{328F0B3A-37B1-4845-84AA-EC9A5C3AB250}"/>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7" name="Freeform: Shape 106">
              <a:extLst>
                <a:ext uri="{FF2B5EF4-FFF2-40B4-BE49-F238E27FC236}">
                  <a16:creationId xmlns:a16="http://schemas.microsoft.com/office/drawing/2014/main" id="{7BE3F882-37A7-427A-8770-2DA8CF865D7F}"/>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8" name="Freeform: Shape 107">
              <a:extLst>
                <a:ext uri="{FF2B5EF4-FFF2-40B4-BE49-F238E27FC236}">
                  <a16:creationId xmlns:a16="http://schemas.microsoft.com/office/drawing/2014/main" id="{18CF5C64-03FF-4B25-8634-46AFE47A26FD}"/>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09" name="Freeform: Shape 108">
              <a:extLst>
                <a:ext uri="{FF2B5EF4-FFF2-40B4-BE49-F238E27FC236}">
                  <a16:creationId xmlns:a16="http://schemas.microsoft.com/office/drawing/2014/main" id="{51101931-EB1C-42F7-AD88-CBD3C66915C5}"/>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0" name="Freeform: Shape 109">
              <a:extLst>
                <a:ext uri="{FF2B5EF4-FFF2-40B4-BE49-F238E27FC236}">
                  <a16:creationId xmlns:a16="http://schemas.microsoft.com/office/drawing/2014/main" id="{2FCAE5A2-D10C-4A72-88E6-7E381D1E16F9}"/>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1" name="Freeform: Shape 110">
              <a:extLst>
                <a:ext uri="{FF2B5EF4-FFF2-40B4-BE49-F238E27FC236}">
                  <a16:creationId xmlns:a16="http://schemas.microsoft.com/office/drawing/2014/main" id="{5A4D9C0D-7E66-44C0-9B35-63353F5E5A71}"/>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2" name="Freeform: Shape 111">
              <a:extLst>
                <a:ext uri="{FF2B5EF4-FFF2-40B4-BE49-F238E27FC236}">
                  <a16:creationId xmlns:a16="http://schemas.microsoft.com/office/drawing/2014/main" id="{70190065-21AA-416E-8B94-5F60B7D2EC4F}"/>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3" name="Freeform: Shape 112">
              <a:extLst>
                <a:ext uri="{FF2B5EF4-FFF2-40B4-BE49-F238E27FC236}">
                  <a16:creationId xmlns:a16="http://schemas.microsoft.com/office/drawing/2014/main" id="{E7B19E46-50B8-43BE-8A33-B553B93623A2}"/>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4" name="Freeform: Shape 113">
              <a:extLst>
                <a:ext uri="{FF2B5EF4-FFF2-40B4-BE49-F238E27FC236}">
                  <a16:creationId xmlns:a16="http://schemas.microsoft.com/office/drawing/2014/main" id="{A9A91EC2-9B7A-42E6-BA35-5EE8B1ED55C4}"/>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15" name="Freeform: Shape 114">
              <a:extLst>
                <a:ext uri="{FF2B5EF4-FFF2-40B4-BE49-F238E27FC236}">
                  <a16:creationId xmlns:a16="http://schemas.microsoft.com/office/drawing/2014/main" id="{004F942F-9E1B-48AC-9EA1-CC97CDF59224}"/>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117" name="TextBox 116">
            <a:extLst>
              <a:ext uri="{FF2B5EF4-FFF2-40B4-BE49-F238E27FC236}">
                <a16:creationId xmlns:a16="http://schemas.microsoft.com/office/drawing/2014/main" id="{6AD87C06-3F57-4CB8-946A-ABDCB1FED81A}"/>
              </a:ext>
            </a:extLst>
          </p:cNvPr>
          <p:cNvSpPr txBox="1"/>
          <p:nvPr/>
        </p:nvSpPr>
        <p:spPr>
          <a:xfrm>
            <a:off x="488364" y="4334873"/>
            <a:ext cx="1686369" cy="707886"/>
          </a:xfrm>
          <a:prstGeom prst="rect">
            <a:avLst/>
          </a:prstGeom>
          <a:solidFill>
            <a:schemeClr val="bg2"/>
          </a:solid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Gather data at scale</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119" name="Straight Arrow Connector 118">
            <a:extLst>
              <a:ext uri="{FF2B5EF4-FFF2-40B4-BE49-F238E27FC236}">
                <a16:creationId xmlns:a16="http://schemas.microsoft.com/office/drawing/2014/main" id="{B4DF5CE5-A0D9-4958-97B1-9CC46020BD6C}"/>
              </a:ext>
            </a:extLst>
          </p:cNvPr>
          <p:cNvCxnSpPr>
            <a:cxnSpLocks/>
          </p:cNvCxnSpPr>
          <p:nvPr/>
        </p:nvCxnSpPr>
        <p:spPr>
          <a:xfrm>
            <a:off x="5198647" y="3340507"/>
            <a:ext cx="731520"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DB3D7ED-ACAD-4DE4-A9A6-F88ED8D00C4E}"/>
              </a:ext>
            </a:extLst>
          </p:cNvPr>
          <p:cNvSpPr txBox="1"/>
          <p:nvPr/>
        </p:nvSpPr>
        <p:spPr>
          <a:xfrm>
            <a:off x="6391694" y="4302216"/>
            <a:ext cx="1479804" cy="707886"/>
          </a:xfrm>
          <a:prstGeom prst="rect">
            <a:avLst/>
          </a:prstGeom>
          <a:solidFill>
            <a:schemeClr val="bg2"/>
          </a:solid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Evaluate model</a:t>
            </a:r>
            <a:endParaRPr kumimoji="0" lang="en-US" sz="1600" b="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21" name="Graphic 250">
            <a:extLst>
              <a:ext uri="{FF2B5EF4-FFF2-40B4-BE49-F238E27FC236}">
                <a16:creationId xmlns:a16="http://schemas.microsoft.com/office/drawing/2014/main" id="{ADD089F8-047A-455D-9255-D2DB68C156A8}"/>
              </a:ext>
            </a:extLst>
          </p:cNvPr>
          <p:cNvGrpSpPr>
            <a:grpSpLocks noChangeAspect="1"/>
          </p:cNvGrpSpPr>
          <p:nvPr/>
        </p:nvGrpSpPr>
        <p:grpSpPr>
          <a:xfrm>
            <a:off x="6340336" y="2681982"/>
            <a:ext cx="1478991" cy="1478991"/>
            <a:chOff x="9704553" y="322847"/>
            <a:chExt cx="643689" cy="643689"/>
          </a:xfrm>
        </p:grpSpPr>
        <p:sp>
          <p:nvSpPr>
            <p:cNvPr id="122" name="Freeform: Shape 121">
              <a:extLst>
                <a:ext uri="{FF2B5EF4-FFF2-40B4-BE49-F238E27FC236}">
                  <a16:creationId xmlns:a16="http://schemas.microsoft.com/office/drawing/2014/main" id="{5C27F2C6-01BE-4E4B-A077-8E02F6F06E5C}"/>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3" name="Freeform: Shape 122">
              <a:extLst>
                <a:ext uri="{FF2B5EF4-FFF2-40B4-BE49-F238E27FC236}">
                  <a16:creationId xmlns:a16="http://schemas.microsoft.com/office/drawing/2014/main" id="{F0AF8055-86C9-49F7-9550-1094B3882C13}"/>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4" name="Freeform: Shape 123">
              <a:extLst>
                <a:ext uri="{FF2B5EF4-FFF2-40B4-BE49-F238E27FC236}">
                  <a16:creationId xmlns:a16="http://schemas.microsoft.com/office/drawing/2014/main" id="{331DD693-673D-4EB3-9967-486DE377CF73}"/>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5" name="Freeform: Shape 124">
              <a:extLst>
                <a:ext uri="{FF2B5EF4-FFF2-40B4-BE49-F238E27FC236}">
                  <a16:creationId xmlns:a16="http://schemas.microsoft.com/office/drawing/2014/main" id="{34AF44C7-19C5-46CF-92DE-0FD3877E7AE5}"/>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6" name="Freeform: Shape 125">
              <a:extLst>
                <a:ext uri="{FF2B5EF4-FFF2-40B4-BE49-F238E27FC236}">
                  <a16:creationId xmlns:a16="http://schemas.microsoft.com/office/drawing/2014/main" id="{E5D295BE-E692-4854-955F-1BEB02400040}"/>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7" name="Freeform: Shape 126">
              <a:extLst>
                <a:ext uri="{FF2B5EF4-FFF2-40B4-BE49-F238E27FC236}">
                  <a16:creationId xmlns:a16="http://schemas.microsoft.com/office/drawing/2014/main" id="{126FECD3-A1DF-41BD-A665-9A3A3AB660FC}"/>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8" name="Freeform: Shape 127">
              <a:extLst>
                <a:ext uri="{FF2B5EF4-FFF2-40B4-BE49-F238E27FC236}">
                  <a16:creationId xmlns:a16="http://schemas.microsoft.com/office/drawing/2014/main" id="{F77E0A8D-43AD-4035-8451-A2EF213FFB78}"/>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29" name="Freeform: Shape 128">
              <a:extLst>
                <a:ext uri="{FF2B5EF4-FFF2-40B4-BE49-F238E27FC236}">
                  <a16:creationId xmlns:a16="http://schemas.microsoft.com/office/drawing/2014/main" id="{95100AAD-ABBF-40D5-92ED-59B1CBF1122E}"/>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0" name="Freeform: Shape 129">
              <a:extLst>
                <a:ext uri="{FF2B5EF4-FFF2-40B4-BE49-F238E27FC236}">
                  <a16:creationId xmlns:a16="http://schemas.microsoft.com/office/drawing/2014/main" id="{4088CC37-3C8F-4189-A885-F0FAB39B8A09}"/>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1" name="Freeform: Shape 130">
              <a:extLst>
                <a:ext uri="{FF2B5EF4-FFF2-40B4-BE49-F238E27FC236}">
                  <a16:creationId xmlns:a16="http://schemas.microsoft.com/office/drawing/2014/main" id="{B28DBA97-DFA8-4333-8EBB-F3AF71029336}"/>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2" name="Freeform: Shape 131">
              <a:extLst>
                <a:ext uri="{FF2B5EF4-FFF2-40B4-BE49-F238E27FC236}">
                  <a16:creationId xmlns:a16="http://schemas.microsoft.com/office/drawing/2014/main" id="{C039070E-BD87-42AB-9841-5950FB3090D9}"/>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3" name="Freeform: Shape 132">
              <a:extLst>
                <a:ext uri="{FF2B5EF4-FFF2-40B4-BE49-F238E27FC236}">
                  <a16:creationId xmlns:a16="http://schemas.microsoft.com/office/drawing/2014/main" id="{A92B5878-EBD9-449F-9CBC-546828628B74}"/>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4" name="Freeform: Shape 133">
              <a:extLst>
                <a:ext uri="{FF2B5EF4-FFF2-40B4-BE49-F238E27FC236}">
                  <a16:creationId xmlns:a16="http://schemas.microsoft.com/office/drawing/2014/main" id="{1902DD07-5212-460B-966A-157BF3F2AB53}"/>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5" name="Freeform: Shape 134">
              <a:extLst>
                <a:ext uri="{FF2B5EF4-FFF2-40B4-BE49-F238E27FC236}">
                  <a16:creationId xmlns:a16="http://schemas.microsoft.com/office/drawing/2014/main" id="{F245FCB4-E727-4D3B-9E5A-C70D3066E9F7}"/>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6" name="Freeform: Shape 135">
              <a:extLst>
                <a:ext uri="{FF2B5EF4-FFF2-40B4-BE49-F238E27FC236}">
                  <a16:creationId xmlns:a16="http://schemas.microsoft.com/office/drawing/2014/main" id="{EAFF1A55-2834-4B4C-B82C-383F1F9B7BC4}"/>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7" name="Freeform: Shape 136">
              <a:extLst>
                <a:ext uri="{FF2B5EF4-FFF2-40B4-BE49-F238E27FC236}">
                  <a16:creationId xmlns:a16="http://schemas.microsoft.com/office/drawing/2014/main" id="{F09C7D4D-AA24-47E1-9D1E-41502BA8BB77}"/>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8" name="Freeform: Shape 137">
              <a:extLst>
                <a:ext uri="{FF2B5EF4-FFF2-40B4-BE49-F238E27FC236}">
                  <a16:creationId xmlns:a16="http://schemas.microsoft.com/office/drawing/2014/main" id="{271AC5CA-4D09-435E-A908-6F0D1E3A9C69}"/>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39" name="Freeform: Shape 138">
              <a:extLst>
                <a:ext uri="{FF2B5EF4-FFF2-40B4-BE49-F238E27FC236}">
                  <a16:creationId xmlns:a16="http://schemas.microsoft.com/office/drawing/2014/main" id="{8D44B394-1BD1-4A14-9498-A99E2167E384}"/>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0" name="Freeform: Shape 139">
              <a:extLst>
                <a:ext uri="{FF2B5EF4-FFF2-40B4-BE49-F238E27FC236}">
                  <a16:creationId xmlns:a16="http://schemas.microsoft.com/office/drawing/2014/main" id="{ABB474D7-AFDA-4125-9D7F-E84A07C96B5B}"/>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1" name="Freeform: Shape 140">
              <a:extLst>
                <a:ext uri="{FF2B5EF4-FFF2-40B4-BE49-F238E27FC236}">
                  <a16:creationId xmlns:a16="http://schemas.microsoft.com/office/drawing/2014/main" id="{56B9F1C4-AAB6-436C-B5AA-B0AA73E1CBCA}"/>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grpSp>
        <p:nvGrpSpPr>
          <p:cNvPr id="142" name="Graphic 172">
            <a:extLst>
              <a:ext uri="{FF2B5EF4-FFF2-40B4-BE49-F238E27FC236}">
                <a16:creationId xmlns:a16="http://schemas.microsoft.com/office/drawing/2014/main" id="{D5692459-7EB7-434C-801E-6AB2F059C56A}"/>
              </a:ext>
            </a:extLst>
          </p:cNvPr>
          <p:cNvGrpSpPr>
            <a:grpSpLocks noChangeAspect="1"/>
          </p:cNvGrpSpPr>
          <p:nvPr/>
        </p:nvGrpSpPr>
        <p:grpSpPr>
          <a:xfrm>
            <a:off x="7207443" y="2600409"/>
            <a:ext cx="541759" cy="531137"/>
            <a:chOff x="1685010" y="4353546"/>
            <a:chExt cx="443180" cy="434491"/>
          </a:xfrm>
        </p:grpSpPr>
        <p:sp>
          <p:nvSpPr>
            <p:cNvPr id="143" name="Freeform: Shape 142">
              <a:extLst>
                <a:ext uri="{FF2B5EF4-FFF2-40B4-BE49-F238E27FC236}">
                  <a16:creationId xmlns:a16="http://schemas.microsoft.com/office/drawing/2014/main" id="{C676B1AB-F5E8-4EC0-A259-B38EB00CE168}"/>
                </a:ext>
              </a:extLst>
            </p:cNvPr>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4" name="Freeform: Shape 143">
              <a:extLst>
                <a:ext uri="{FF2B5EF4-FFF2-40B4-BE49-F238E27FC236}">
                  <a16:creationId xmlns:a16="http://schemas.microsoft.com/office/drawing/2014/main" id="{E10245B8-AEBA-42BA-93C1-86D57E77CC07}"/>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5" name="Freeform: Shape 144">
              <a:extLst>
                <a:ext uri="{FF2B5EF4-FFF2-40B4-BE49-F238E27FC236}">
                  <a16:creationId xmlns:a16="http://schemas.microsoft.com/office/drawing/2014/main" id="{3063BD9E-1C60-41AE-8A14-CF69C32505D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6" name="Freeform: Shape 145">
              <a:extLst>
                <a:ext uri="{FF2B5EF4-FFF2-40B4-BE49-F238E27FC236}">
                  <a16:creationId xmlns:a16="http://schemas.microsoft.com/office/drawing/2014/main" id="{5D58B0A4-1676-4B77-B806-49409F0477D2}"/>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7" name="Freeform: Shape 146">
              <a:extLst>
                <a:ext uri="{FF2B5EF4-FFF2-40B4-BE49-F238E27FC236}">
                  <a16:creationId xmlns:a16="http://schemas.microsoft.com/office/drawing/2014/main" id="{B3B2FBF2-B209-45C1-9543-143CCCCC19E3}"/>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148" name="Freeform: Shape 147">
              <a:extLst>
                <a:ext uri="{FF2B5EF4-FFF2-40B4-BE49-F238E27FC236}">
                  <a16:creationId xmlns:a16="http://schemas.microsoft.com/office/drawing/2014/main" id="{6B9A079C-F3C3-4019-B1F0-850127D88F4E}"/>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grpSp>
      <p:sp>
        <p:nvSpPr>
          <p:cNvPr id="28" name="Left Brace 27">
            <a:extLst>
              <a:ext uri="{FF2B5EF4-FFF2-40B4-BE49-F238E27FC236}">
                <a16:creationId xmlns:a16="http://schemas.microsoft.com/office/drawing/2014/main" id="{3846C831-4668-488B-B3FE-22B0D92B1DA7}"/>
              </a:ext>
            </a:extLst>
          </p:cNvPr>
          <p:cNvSpPr/>
          <p:nvPr/>
        </p:nvSpPr>
        <p:spPr>
          <a:xfrm rot="16200000" flipH="1">
            <a:off x="7247665" y="-1557487"/>
            <a:ext cx="94072" cy="7374534"/>
          </a:xfrm>
          <a:prstGeom prst="lef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mazon Ember Display"/>
              <a:ea typeface="+mn-ea"/>
              <a:cs typeface="+mn-cs"/>
            </a:endParaRPr>
          </a:p>
        </p:txBody>
      </p:sp>
      <p:sp>
        <p:nvSpPr>
          <p:cNvPr id="65" name="TextBox 64">
            <a:extLst>
              <a:ext uri="{FF2B5EF4-FFF2-40B4-BE49-F238E27FC236}">
                <a16:creationId xmlns:a16="http://schemas.microsoft.com/office/drawing/2014/main" id="{A14820D8-CE28-4E74-92B8-71AE159E5011}"/>
              </a:ext>
            </a:extLst>
          </p:cNvPr>
          <p:cNvSpPr txBox="1"/>
          <p:nvPr/>
        </p:nvSpPr>
        <p:spPr>
          <a:xfrm>
            <a:off x="5783363" y="1728614"/>
            <a:ext cx="1793825" cy="707886"/>
          </a:xfrm>
          <a:prstGeom prst="rect">
            <a:avLst/>
          </a:prstGeom>
          <a:solidFill>
            <a:schemeClr val="bg1"/>
          </a:solid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Foundation model</a:t>
            </a:r>
          </a:p>
        </p:txBody>
      </p:sp>
    </p:spTree>
    <p:extLst>
      <p:ext uri="{BB962C8B-B14F-4D97-AF65-F5344CB8AC3E}">
        <p14:creationId xmlns:p14="http://schemas.microsoft.com/office/powerpoint/2010/main" val="401089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43C75-614A-4136-A677-B84F22A2B18C}"/>
              </a:ext>
            </a:extLst>
          </p:cNvPr>
          <p:cNvSpPr>
            <a:spLocks noGrp="1"/>
          </p:cNvSpPr>
          <p:nvPr>
            <p:ph type="title"/>
          </p:nvPr>
        </p:nvSpPr>
        <p:spPr>
          <a:xfrm>
            <a:off x="2508738" y="2893469"/>
            <a:ext cx="10972800" cy="535531"/>
          </a:xfrm>
        </p:spPr>
        <p:txBody>
          <a:bodyPr/>
          <a:lstStyle/>
          <a:p>
            <a:r>
              <a:rPr lang="en-US" dirty="0"/>
              <a:t>Job Automation Over the Years</a:t>
            </a:r>
          </a:p>
        </p:txBody>
      </p:sp>
    </p:spTree>
    <p:extLst>
      <p:ext uri="{BB962C8B-B14F-4D97-AF65-F5344CB8AC3E}">
        <p14:creationId xmlns:p14="http://schemas.microsoft.com/office/powerpoint/2010/main" val="369480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4EAE62-5FD9-44D6-AC10-6D85331CBA51}"/>
              </a:ext>
            </a:extLst>
          </p:cNvPr>
          <p:cNvSpPr/>
          <p:nvPr/>
        </p:nvSpPr>
        <p:spPr>
          <a:xfrm>
            <a:off x="6277710" y="3974123"/>
            <a:ext cx="5750167" cy="1749669"/>
          </a:xfrm>
          <a:prstGeom prst="rect">
            <a:avLst/>
          </a:prstGeom>
          <a:solidFill>
            <a:schemeClr val="bg1"/>
          </a:solidFill>
          <a:ln/>
        </p:spPr>
        <p:style>
          <a:lnRef idx="3">
            <a:schemeClr val="lt1"/>
          </a:lnRef>
          <a:fillRef idx="1">
            <a:schemeClr val="dk1"/>
          </a:fillRef>
          <a:effectRef idx="1">
            <a:schemeClr val="dk1"/>
          </a:effectRef>
          <a:fontRef idx="minor">
            <a:schemeClr val="lt1"/>
          </a:fontRef>
        </p:style>
        <p:txBody>
          <a:bodyPr lIns="45720" tIns="45720" rIns="45720" rtlCol="0" anchor="ctr"/>
          <a:lstStyle/>
          <a:p>
            <a:pPr algn="ctr"/>
            <a:r>
              <a:rPr lang="en-US" sz="2400" b="1" dirty="0">
                <a:solidFill>
                  <a:schemeClr val="tx1"/>
                </a:solidFill>
                <a:hlinkClick r:id="rId3"/>
              </a:rPr>
              <a:t>The Potentially Large Effects of Artificial Intelligence on Economic Growth (Briggs/</a:t>
            </a:r>
            <a:r>
              <a:rPr lang="en-US" sz="2400" b="1" dirty="0" err="1">
                <a:solidFill>
                  <a:schemeClr val="tx1"/>
                </a:solidFill>
                <a:hlinkClick r:id="rId3"/>
              </a:rPr>
              <a:t>Kodnani</a:t>
            </a:r>
            <a:r>
              <a:rPr lang="en-US" sz="2400" b="1" dirty="0">
                <a:solidFill>
                  <a:schemeClr val="tx1"/>
                </a:solidFill>
                <a:hlinkClick r:id="rId3"/>
              </a:rPr>
              <a:t>)</a:t>
            </a:r>
            <a:endParaRPr lang="en-GB" sz="2400" b="1" dirty="0">
              <a:solidFill>
                <a:schemeClr val="tx1"/>
              </a:solidFill>
            </a:endParaRPr>
          </a:p>
        </p:txBody>
      </p:sp>
      <p:pic>
        <p:nvPicPr>
          <p:cNvPr id="4" name="Picture 3">
            <a:extLst>
              <a:ext uri="{FF2B5EF4-FFF2-40B4-BE49-F238E27FC236}">
                <a16:creationId xmlns:a16="http://schemas.microsoft.com/office/drawing/2014/main" id="{6779D4CD-8441-4CC1-9374-962A1E48B698}"/>
              </a:ext>
            </a:extLst>
          </p:cNvPr>
          <p:cNvPicPr>
            <a:picLocks noChangeAspect="1"/>
          </p:cNvPicPr>
          <p:nvPr/>
        </p:nvPicPr>
        <p:blipFill>
          <a:blip r:embed="rId4"/>
          <a:stretch>
            <a:fillRect/>
          </a:stretch>
        </p:blipFill>
        <p:spPr>
          <a:xfrm>
            <a:off x="345833" y="299258"/>
            <a:ext cx="5750167" cy="5750167"/>
          </a:xfrm>
          <a:prstGeom prst="rect">
            <a:avLst/>
          </a:prstGeom>
        </p:spPr>
      </p:pic>
    </p:spTree>
    <p:extLst>
      <p:ext uri="{BB962C8B-B14F-4D97-AF65-F5344CB8AC3E}">
        <p14:creationId xmlns:p14="http://schemas.microsoft.com/office/powerpoint/2010/main" val="4348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671A7E-EE9E-46A1-B3B9-E98F20F94B7B}"/>
              </a:ext>
            </a:extLst>
          </p:cNvPr>
          <p:cNvSpPr/>
          <p:nvPr/>
        </p:nvSpPr>
        <p:spPr>
          <a:xfrm>
            <a:off x="6840416" y="3305908"/>
            <a:ext cx="4958861" cy="186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2800" dirty="0">
                <a:solidFill>
                  <a:schemeClr val="bg1"/>
                </a:solidFill>
                <a:hlinkClick r:id="rId3"/>
              </a:rPr>
              <a:t>Stack Overflow AI Research</a:t>
            </a:r>
            <a:endParaRPr lang="en-GB" sz="2800" dirty="0">
              <a:solidFill>
                <a:schemeClr val="bg1"/>
              </a:solidFill>
            </a:endParaRPr>
          </a:p>
        </p:txBody>
      </p:sp>
      <p:pic>
        <p:nvPicPr>
          <p:cNvPr id="6" name="Picture 5">
            <a:extLst>
              <a:ext uri="{FF2B5EF4-FFF2-40B4-BE49-F238E27FC236}">
                <a16:creationId xmlns:a16="http://schemas.microsoft.com/office/drawing/2014/main" id="{D1129ABC-F5DB-4676-B565-A7A0D5F57D88}"/>
              </a:ext>
            </a:extLst>
          </p:cNvPr>
          <p:cNvPicPr>
            <a:picLocks noChangeAspect="1"/>
          </p:cNvPicPr>
          <p:nvPr/>
        </p:nvPicPr>
        <p:blipFill>
          <a:blip r:embed="rId4"/>
          <a:stretch>
            <a:fillRect/>
          </a:stretch>
        </p:blipFill>
        <p:spPr>
          <a:xfrm>
            <a:off x="1019908" y="867508"/>
            <a:ext cx="4876800" cy="4876800"/>
          </a:xfrm>
          <a:prstGeom prst="rect">
            <a:avLst/>
          </a:prstGeom>
        </p:spPr>
      </p:pic>
    </p:spTree>
    <p:extLst>
      <p:ext uri="{BB962C8B-B14F-4D97-AF65-F5344CB8AC3E}">
        <p14:creationId xmlns:p14="http://schemas.microsoft.com/office/powerpoint/2010/main" val="267708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F2428-6C02-4D32-B14D-EBC3389A58AD}">
  <ds:schemaRefs>
    <ds:schemaRef ds:uri="http://schemas.microsoft.com/sharepoint/v3/contenttype/forms"/>
  </ds:schemaRefs>
</ds:datastoreItem>
</file>

<file path=customXml/itemProps2.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11963</TotalTime>
  <Words>4360</Words>
  <Application>Microsoft Macintosh PowerPoint</Application>
  <PresentationFormat>Widescreen</PresentationFormat>
  <Paragraphs>355</Paragraphs>
  <Slides>32</Slides>
  <Notes>29</Notes>
  <HiddenSlides>1</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32</vt:i4>
      </vt:variant>
    </vt:vector>
  </HeadingPairs>
  <TitlesOfParts>
    <vt:vector size="52" baseType="lpstr">
      <vt:lpstr>Amazon Ember</vt:lpstr>
      <vt:lpstr>Amazon Ember Display</vt:lpstr>
      <vt:lpstr>Amazon Ember Display Heavy</vt:lpstr>
      <vt:lpstr>Amazon Ember Display Light</vt:lpstr>
      <vt:lpstr>Amazon Ember Display Medium</vt:lpstr>
      <vt:lpstr>Amazon Ember Duospace</vt:lpstr>
      <vt:lpstr>Amazon Ember Light</vt:lpstr>
      <vt:lpstr>Amazon Ember Medium</vt:lpstr>
      <vt:lpstr>Amazon Ember Mono</vt:lpstr>
      <vt:lpstr>AmazonEmber</vt:lpstr>
      <vt:lpstr>AmazonEmberBold</vt:lpstr>
      <vt:lpstr>Arial</vt:lpstr>
      <vt:lpstr>Calibri</vt:lpstr>
      <vt:lpstr>Georgia</vt:lpstr>
      <vt:lpstr>Helvetica Neue</vt:lpstr>
      <vt:lpstr>Raleway</vt:lpstr>
      <vt:lpstr>Symbol</vt:lpstr>
      <vt:lpstr>Verdana</vt:lpstr>
      <vt:lpstr>Wingdings</vt:lpstr>
      <vt:lpstr>AWS Brand Template_Light</vt:lpstr>
      <vt:lpstr>PowerPoint Presentation</vt:lpstr>
      <vt:lpstr>Generative AI and the Future of Work </vt:lpstr>
      <vt:lpstr>PowerPoint Presentation</vt:lpstr>
      <vt:lpstr>PowerPoint Presentation</vt:lpstr>
      <vt:lpstr>PowerPoint Presentation</vt:lpstr>
      <vt:lpstr>How does a foundation model work?</vt:lpstr>
      <vt:lpstr>Job Automation Over the Years</vt:lpstr>
      <vt:lpstr>PowerPoint Presentation</vt:lpstr>
      <vt:lpstr>PowerPoint Presentation</vt:lpstr>
      <vt:lpstr>PowerPoint Presentation</vt:lpstr>
      <vt:lpstr>PowerPoint Presentation</vt:lpstr>
      <vt:lpstr>PowerPoint Presentation</vt:lpstr>
      <vt:lpstr>generative AI &amp; Tech Careers</vt:lpstr>
      <vt:lpstr>PowerPoint Presentation</vt:lpstr>
      <vt:lpstr>PowerPoint Presentation</vt:lpstr>
      <vt:lpstr>PowerPoint Presentation</vt:lpstr>
      <vt:lpstr>PowerPoint Presentation</vt:lpstr>
      <vt:lpstr>PowerPoint Presentation</vt:lpstr>
      <vt:lpstr>PowerPoint Presentation</vt:lpstr>
      <vt:lpstr>Finding a balance in building generative AI</vt:lpstr>
      <vt:lpstr>PowerPoint Presentation</vt:lpstr>
      <vt:lpstr>PowerPoint Presentation</vt:lpstr>
      <vt:lpstr>PowerPoint Presentation</vt:lpstr>
      <vt:lpstr>PowerPoint Presentation</vt:lpstr>
      <vt:lpstr>Conclusion</vt:lpstr>
      <vt:lpstr>Start your generative AI journey today</vt:lpstr>
      <vt:lpstr>Start your generative AI journey today</vt:lpstr>
      <vt:lpstr>Getting started</vt:lpstr>
      <vt:lpstr>PartyRock Hackathon </vt:lpstr>
      <vt:lpstr>What will you build using generative AI?</vt:lpstr>
      <vt:lpstr>Generative AI and the Future of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Chambers, Mike</cp:lastModifiedBy>
  <cp:revision>70</cp:revision>
  <dcterms:created xsi:type="dcterms:W3CDTF">2023-07-18T17:07:11Z</dcterms:created>
  <dcterms:modified xsi:type="dcterms:W3CDTF">2024-05-10T09:33:40Z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